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78" r:id="rId2"/>
    <p:sldId id="273" r:id="rId3"/>
    <p:sldId id="285" r:id="rId4"/>
    <p:sldId id="295" r:id="rId5"/>
    <p:sldId id="293" r:id="rId6"/>
    <p:sldId id="296" r:id="rId7"/>
    <p:sldId id="297" r:id="rId8"/>
    <p:sldId id="286" r:id="rId9"/>
    <p:sldId id="298" r:id="rId10"/>
    <p:sldId id="299" r:id="rId11"/>
    <p:sldId id="287" r:id="rId12"/>
    <p:sldId id="300" r:id="rId13"/>
    <p:sldId id="301" r:id="rId14"/>
    <p:sldId id="275" r:id="rId15"/>
    <p:sldId id="302" r:id="rId16"/>
    <p:sldId id="290" r:id="rId17"/>
    <p:sldId id="288" r:id="rId18"/>
    <p:sldId id="291" r:id="rId19"/>
    <p:sldId id="294" r:id="rId20"/>
  </p:sldIdLst>
  <p:sldSz cx="12192000" cy="6858000"/>
  <p:notesSz cx="9872663" cy="6797675"/>
  <p:defaultTextStyle>
    <a:defPPr rtl="0">
      <a:defRPr lang="lv-LV"/>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3" clrIdx="0">
    <p:extLst>
      <p:ext uri="{19B8F6BF-5375-455C-9EA6-DF929625EA0E}">
        <p15:presenceInfo xmlns:p15="http://schemas.microsoft.com/office/powerpoint/2012/main" userId="S::elsa.garcia-maltras@fiscal.es::ead65ba4-d040-41b4-90d3-5bf7b5270d4c" providerId="AD"/>
      </p:ext>
    </p:extLst>
  </p:cmAuthor>
  <p:cmAuthor id="2" name="Till Gut" initials="TG" lastIdx="8"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940" autoAdjust="0"/>
  </p:normalViewPr>
  <p:slideViewPr>
    <p:cSldViewPr snapToGrid="0">
      <p:cViewPr varScale="1">
        <p:scale>
          <a:sx n="96" d="100"/>
          <a:sy n="96" d="100"/>
        </p:scale>
        <p:origin x="10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pPr rtl="0"/>
            <a:fld id="{D852116A-4664-4678-9FDD-31390ADFA7EE}" type="datetimeFigureOut">
              <a:rPr lang="de-DE" smtClean="0"/>
              <a:t>21.02.2022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pPr rtl="0"/>
            <a:fld id="{0D13A7C6-214A-4A78-8B7F-C9DA87EA3770}" type="datetimeFigureOut">
              <a:rPr lang="en-GB" smtClean="0"/>
              <a:t>21/02/2022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pPr rtl="0"/>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rtl="0"/>
            <a:r>
              <a:rPr lang="lv-lv"/>
              <a:t>Textmasterformat bearbeiten</a:t>
            </a:r>
          </a:p>
          <a:p>
            <a:pPr lvl="1" rtl="0"/>
            <a:r>
              <a:rPr lang="lv-lv"/>
              <a:t>Zweite Ebene</a:t>
            </a:r>
          </a:p>
          <a:p>
            <a:pPr lvl="2" rtl="0"/>
            <a:r>
              <a:rPr lang="lv-lv"/>
              <a:t>Dritte Ebene</a:t>
            </a:r>
          </a:p>
          <a:p>
            <a:pPr lvl="3" rtl="0"/>
            <a:r>
              <a:rPr lang="lv-lv"/>
              <a:t>Vierte Ebene</a:t>
            </a:r>
          </a:p>
          <a:p>
            <a:pPr lvl="4" rtl="0"/>
            <a:r>
              <a:rPr lang="lv-lv"/>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Šajā prezentācijā ir izskaidrota </a:t>
            </a:r>
            <a:r>
              <a:rPr lang="en-gb" i="1"/>
              <a:t>EPPO </a:t>
            </a:r>
            <a:r>
              <a:rPr lang="en-gb"/>
              <a:t>izmeklēšanas izbeigšana. Mērķa grupa galvenokārt ir EDAU. Tomēr jāatzīmē, ka valstu tiesām var būt nozīme lēmumā par to, kā pabeigt izmeklēšanas posmu, piemēram, vienkāršotā kriminālvajāšanas procedūrā saskaņā ar 40. pantu.</a:t>
            </a:r>
            <a:endParaRPr lang="de-DE" dirty="0"/>
          </a:p>
          <a:p>
            <a:pPr rtl="0"/>
            <a:r>
              <a:rPr lang="lv-lv"/>
              <a:t>Valsts tiesu sistēmai īpaši pievērsta uzmanība 15. slaidos (34. pants — lietu nodošana un nodošana valsts iestādēm) un 19. slaidi (Tiesas procesi/tiesas fāze).</a:t>
            </a:r>
          </a:p>
          <a:p>
            <a:pPr rtl="0"/>
            <a:endParaRPr lang="en-GB" dirty="0"/>
          </a:p>
        </p:txBody>
      </p:sp>
      <p:sp>
        <p:nvSpPr>
          <p:cNvPr id="4" name="Foliennummernplatzhalter 3"/>
          <p:cNvSpPr>
            <a:spLocks noGrp="1"/>
          </p:cNvSpPr>
          <p:nvPr>
            <p:ph type="sldNum" sz="quarter" idx="10"/>
          </p:nvPr>
        </p:nvSpPr>
        <p:spPr/>
        <p:txBody>
          <a:bodyPr rtlCol="0"/>
          <a:lstStyle/>
          <a:p>
            <a:pPr rtl="0"/>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Valstu eksperti varētu sniegt ieguldījumu un apspriest ar valsts praktizējošiem speciālistiem, kuri procesuālie pasākumi saskaņā ar attiecīgajiem valsts tiesību aktiem būtu tie, kas paredzēti Regulas  40. pantā</a:t>
            </a:r>
          </a:p>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skatiet piezīmi 2. slaidā: Ja primārā mērķa grupa var būt EDAU, valsts tiesām var būt nozīme lēmuma pieņemšanā vienkāršotajā kriminālvajāšanas procedūrā saskaņā ar 40. pantu.</a:t>
            </a:r>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11</a:t>
            </a:fld>
            <a:endParaRPr lang="en-GB"/>
          </a:p>
        </p:txBody>
      </p:sp>
    </p:spTree>
    <p:extLst>
      <p:ext uri="{BB962C8B-B14F-4D97-AF65-F5344CB8AC3E}">
        <p14:creationId xmlns:p14="http://schemas.microsoft.com/office/powerpoint/2010/main" val="3944643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12</a:t>
            </a:fld>
            <a:endParaRPr lang="en-GB"/>
          </a:p>
        </p:txBody>
      </p:sp>
    </p:spTree>
    <p:extLst>
      <p:ext uri="{BB962C8B-B14F-4D97-AF65-F5344CB8AC3E}">
        <p14:creationId xmlns:p14="http://schemas.microsoft.com/office/powerpoint/2010/main" val="955843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skatiet piezīmi 2. slaidā: Ja primārā mērķgrupa var būt EDAU, valsts iestādes tiek apspriestas saskaņā ar 40. panta 1. punktu.</a:t>
            </a:r>
            <a:endParaRPr lang="de-DE" dirty="0"/>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13</a:t>
            </a:fld>
            <a:endParaRPr lang="en-GB"/>
          </a:p>
        </p:txBody>
      </p:sp>
    </p:spTree>
    <p:extLst>
      <p:ext uri="{BB962C8B-B14F-4D97-AF65-F5344CB8AC3E}">
        <p14:creationId xmlns:p14="http://schemas.microsoft.com/office/powerpoint/2010/main" val="2446191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skatiet piezīmi 2. slaidā: Ja primārā mērķa grupa var būt EDAU, valsts iestādēm tiek nosūtīti nosūtījumi un pārsūtījumi saskaņā ar 34. pantu.</a:t>
            </a:r>
            <a:endParaRPr lang="de-DE" dirty="0"/>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14</a:t>
            </a:fld>
            <a:endParaRPr lang="en-GB"/>
          </a:p>
        </p:txBody>
      </p:sp>
    </p:spTree>
    <p:extLst>
      <p:ext uri="{BB962C8B-B14F-4D97-AF65-F5344CB8AC3E}">
        <p14:creationId xmlns:p14="http://schemas.microsoft.com/office/powerpoint/2010/main" val="1305219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DE, FR, IT, EE izvēlēti kā piemēri — varētu būt arī citas iesaistītās dalībvalstis</a:t>
            </a:r>
          </a:p>
        </p:txBody>
      </p:sp>
      <p:sp>
        <p:nvSpPr>
          <p:cNvPr id="4" name="Foliennummernplatzhalter 3"/>
          <p:cNvSpPr>
            <a:spLocks noGrp="1"/>
          </p:cNvSpPr>
          <p:nvPr>
            <p:ph type="sldNum" sz="quarter" idx="10"/>
          </p:nvPr>
        </p:nvSpPr>
        <p:spPr/>
        <p:txBody>
          <a:bodyPr rtlCol="0"/>
          <a:lstStyle/>
          <a:p>
            <a:pPr rtl="0"/>
            <a:fld id="{FD89B21C-8A95-4E10-8683-F701B55527DB}" type="slidenum">
              <a:rPr lang="de-DE" smtClean="0"/>
              <a:t>16</a:t>
            </a:fld>
            <a:endParaRPr lang="de-DE"/>
          </a:p>
        </p:txBody>
      </p:sp>
    </p:spTree>
    <p:extLst>
      <p:ext uri="{BB962C8B-B14F-4D97-AF65-F5344CB8AC3E}">
        <p14:creationId xmlns:p14="http://schemas.microsoft.com/office/powerpoint/2010/main" val="1726750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Visi izmeklēšanas izbeigšanas veidi ir jāpapildina un tādējādi jāīsteno ar procesuālu pasākumu saskaņā ar valsts tiesību aktiem.</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17</a:t>
            </a:fld>
            <a:endParaRPr lang="en-GB"/>
          </a:p>
        </p:txBody>
      </p:sp>
    </p:spTree>
    <p:extLst>
      <p:ext uri="{BB962C8B-B14F-4D97-AF65-F5344CB8AC3E}">
        <p14:creationId xmlns:p14="http://schemas.microsoft.com/office/powerpoint/2010/main" val="3632172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Šī slaida mērķis ir uzsvērt, ka</a:t>
            </a:r>
            <a:r>
              <a:rPr lang="lv-lv" sz="1200">
                <a:solidFill>
                  <a:schemeClr val="tx1"/>
                </a:solidFill>
                <a:latin typeface="+mn-lt"/>
              </a:rPr>
              <a:t> tiesas procesu un tiesas posmu reglamentē valsts tiesību akti. EPPO noteikumos šeit ir sniegti maz norādījumu, kā arī to nevar sniegt Savienības primāro tiesību 1. panta 1. punkta kontekstā. LESD 86. pants</a:t>
            </a:r>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18</a:t>
            </a:fld>
            <a:endParaRPr lang="en-GB"/>
          </a:p>
        </p:txBody>
      </p:sp>
    </p:spTree>
    <p:extLst>
      <p:ext uri="{BB962C8B-B14F-4D97-AF65-F5344CB8AC3E}">
        <p14:creationId xmlns:p14="http://schemas.microsoft.com/office/powerpoint/2010/main" val="1639770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Tas ir ilustrēts ar diagrammu nākamajā slaidā.</a:t>
            </a:r>
          </a:p>
          <a:p>
            <a:pPr rtl="0"/>
            <a:r>
              <a:rPr lang="lv-lv"/>
              <a:t>https://ec.europa.eu/info/law/cross-border-cases/judicial-cooperation/networks-and-bodies-supporting-judicial-cooperation/european-public-prosecutors-office_en#decisions-of-the-college-of-the-eppo</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2</a:t>
            </a:fld>
            <a:endParaRPr lang="en-GB"/>
          </a:p>
        </p:txBody>
      </p:sp>
    </p:spTree>
    <p:extLst>
      <p:ext uri="{BB962C8B-B14F-4D97-AF65-F5344CB8AC3E}">
        <p14:creationId xmlns:p14="http://schemas.microsoft.com/office/powerpoint/2010/main" val="15375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DE, FR, IT, EE izvēlēti kā piemēri — varētu būt arī citas iesaistītās dalībvalstis</a:t>
            </a:r>
            <a:endParaRPr lang="de-AT" dirty="0"/>
          </a:p>
        </p:txBody>
      </p:sp>
      <p:sp>
        <p:nvSpPr>
          <p:cNvPr id="4" name="Foliennummernplatzhalter 3"/>
          <p:cNvSpPr>
            <a:spLocks noGrp="1"/>
          </p:cNvSpPr>
          <p:nvPr>
            <p:ph type="sldNum" sz="quarter" idx="10"/>
          </p:nvPr>
        </p:nvSpPr>
        <p:spPr/>
        <p:txBody>
          <a:bodyPr rtlCol="0"/>
          <a:lstStyle/>
          <a:p>
            <a:pPr rtl="0"/>
            <a:fld id="{FD89B21C-8A95-4E10-8683-F701B55527DB}" type="slidenum">
              <a:rPr lang="de-DE" smtClean="0"/>
              <a:t>3</a:t>
            </a:fld>
            <a:endParaRPr lang="de-DE"/>
          </a:p>
        </p:txBody>
      </p:sp>
    </p:spTree>
    <p:extLst>
      <p:ext uri="{BB962C8B-B14F-4D97-AF65-F5344CB8AC3E}">
        <p14:creationId xmlns:p14="http://schemas.microsoft.com/office/powerpoint/2010/main" val="1726750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Nacionālie eksperti: Šis ir temats, kurā ir ļoti interesanti sniegt ieguldījumu un apspriest ar valstu praktiķiem/EDAU par to, kā saskaņā ar valsts tiesību aktiem un praksē darbotos foruma izvēles tiesas pārskatīšana.</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4</a:t>
            </a:fld>
            <a:endParaRPr lang="en-GB"/>
          </a:p>
        </p:txBody>
      </p:sp>
    </p:spTree>
    <p:extLst>
      <p:ext uri="{BB962C8B-B14F-4D97-AF65-F5344CB8AC3E}">
        <p14:creationId xmlns:p14="http://schemas.microsoft.com/office/powerpoint/2010/main" val="129251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Nacionālie eksperti: Šis ir temats, kurā ir ļoti interesanti sniegt ieguldījumu un apspriest ar valstu praktizējošiem speciālistiem, kuras valsts tiesību aktos paredzētās apsūdzības iespējas, kas pārsniedz pilnvērtīgu apsūdzību, arī atbilstu 36. pantam</a:t>
            </a:r>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6</a:t>
            </a:fld>
            <a:endParaRPr lang="en-GB"/>
          </a:p>
        </p:txBody>
      </p:sp>
    </p:spTree>
    <p:extLst>
      <p:ext uri="{BB962C8B-B14F-4D97-AF65-F5344CB8AC3E}">
        <p14:creationId xmlns:p14="http://schemas.microsoft.com/office/powerpoint/2010/main" val="283492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Valstu eksperti varētu sniegt ieguldījumu un apspriest ar valsts praktizējošiem speciālistiem, kas ir kompetentās valsts iestādes un kāds būtu “konkrēts mērķis” no valsts tiesību viedokļa.</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7</a:t>
            </a:fld>
            <a:endParaRPr lang="en-GB"/>
          </a:p>
        </p:txBody>
      </p:sp>
    </p:spTree>
    <p:extLst>
      <p:ext uri="{BB962C8B-B14F-4D97-AF65-F5344CB8AC3E}">
        <p14:creationId xmlns:p14="http://schemas.microsoft.com/office/powerpoint/2010/main" val="943496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lv-lv"/>
              <a:t>Valstu eksperti varētu sniegt ieguldījumu un apspriest ar valsts praktizējošiem speciālistiem, kuri atlaišanas iemesli saskaņā ar valsts tiesību aktiem atbilstu tiem, kas uzskaitīti regulā.</a:t>
            </a:r>
          </a:p>
          <a:p>
            <a:pPr rtl="0"/>
            <a:r>
              <a:rPr lang="lv-lv"/>
              <a:t>Skatīt arī PPP un gadījumu izpēti 3. modulī par atlaišanu.</a:t>
            </a:r>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8</a:t>
            </a:fld>
            <a:endParaRPr lang="en-GB"/>
          </a:p>
        </p:txBody>
      </p:sp>
    </p:spTree>
    <p:extLst>
      <p:ext uri="{BB962C8B-B14F-4D97-AF65-F5344CB8AC3E}">
        <p14:creationId xmlns:p14="http://schemas.microsoft.com/office/powerpoint/2010/main" val="1961449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Valstu eksperti varētu sniegt ieguldījumu un apspriest ar valsts praktizējošiem speciālistiem, kuri atlaišanas iemesli saskaņā ar attiecīgajiem valsts tiesību aktiem atbilstu tiem, kas uzskaitīti regulā.</a:t>
            </a:r>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9</a:t>
            </a:fld>
            <a:endParaRPr lang="en-GB"/>
          </a:p>
        </p:txBody>
      </p:sp>
    </p:spTree>
    <p:extLst>
      <p:ext uri="{BB962C8B-B14F-4D97-AF65-F5344CB8AC3E}">
        <p14:creationId xmlns:p14="http://schemas.microsoft.com/office/powerpoint/2010/main" val="333358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a:t>Kopumā skatiet piezīmi 2. slaidā: Ja primārā mērķgrupa var būt EDAU, valsts iestādes tiek apspriestas saskaņā ar 39. panta 4. punktu.</a:t>
            </a:r>
            <a:endParaRPr lang="de-DE" dirty="0"/>
          </a:p>
          <a:p>
            <a:pPr rtl="0"/>
            <a:endParaRPr lang="de-DE" dirty="0"/>
          </a:p>
        </p:txBody>
      </p:sp>
      <p:sp>
        <p:nvSpPr>
          <p:cNvPr id="4" name="Foliennummernplatzhalter 3"/>
          <p:cNvSpPr>
            <a:spLocks noGrp="1"/>
          </p:cNvSpPr>
          <p:nvPr>
            <p:ph type="sldNum" sz="quarter" idx="5"/>
          </p:nvPr>
        </p:nvSpPr>
        <p:spPr/>
        <p:txBody>
          <a:bodyPr rtlCol="0"/>
          <a:lstStyle/>
          <a:p>
            <a:pPr rtl="0"/>
            <a:fld id="{4E391B68-67F8-4E32-8F57-9F9CE295B3CB}" type="slidenum">
              <a:rPr lang="en-GB" smtClean="0"/>
              <a:t>10</a:t>
            </a:fld>
            <a:endParaRPr lang="en-GB"/>
          </a:p>
        </p:txBody>
      </p:sp>
    </p:spTree>
    <p:extLst>
      <p:ext uri="{BB962C8B-B14F-4D97-AF65-F5344CB8AC3E}">
        <p14:creationId xmlns:p14="http://schemas.microsoft.com/office/powerpoint/2010/main" val="1536482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3" name="Content Placeholder 2"/>
          <p:cNvSpPr>
            <a:spLocks noGrp="1"/>
          </p:cNvSpPr>
          <p:nvPr>
            <p:ph idx="1"/>
          </p:nvPr>
        </p:nvSpPr>
        <p:spPr>
          <a:xfrm>
            <a:off x="687848" y="1833821"/>
            <a:ext cx="99166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rtlCol="0"/>
          <a:lstStyle/>
          <a:p>
            <a:pPr rtl="0"/>
            <a:endParaRPr lang="en-US" dirty="0"/>
          </a:p>
        </p:txBody>
      </p:sp>
      <p:sp>
        <p:nvSpPr>
          <p:cNvPr id="5" name="Foliennummernplatzhalter 4"/>
          <p:cNvSpPr>
            <a:spLocks noGrp="1"/>
          </p:cNvSpPr>
          <p:nvPr>
            <p:ph type="sldNum" sz="quarter" idx="12"/>
          </p:nvPr>
        </p:nvSpPr>
        <p:spPr/>
        <p:txBody>
          <a:bodyPr rtlCol="0"/>
          <a:lstStyle/>
          <a:p>
            <a:pPr rtl="0"/>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rtlCol="0" anchor="b">
            <a:normAutofit/>
          </a:bodyPr>
          <a:lstStyle>
            <a:lvl1pPr>
              <a:defRPr sz="3600" b="0">
                <a:solidFill>
                  <a:srgbClr val="FFFFFF"/>
                </a:solidFill>
              </a:defRPr>
            </a:lvl1pPr>
          </a:lstStyle>
          <a:p>
            <a:pPr rtl="0"/>
            <a:r>
              <a:rPr lang="lv-lv"/>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4" name="Text Placeholder 3"/>
          <p:cNvSpPr>
            <a:spLocks noGrp="1"/>
          </p:cNvSpPr>
          <p:nvPr>
            <p:ph type="body" sz="half" idx="2"/>
          </p:nvPr>
        </p:nvSpPr>
        <p:spPr>
          <a:xfrm>
            <a:off x="457200" y="2875280"/>
            <a:ext cx="3200400" cy="3379124"/>
          </a:xfrm>
        </p:spPr>
        <p:txBody>
          <a:bodyPr lIns="91440" rIns="91440" rtlCol="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a:xfrm>
            <a:off x="4231648" y="6459785"/>
            <a:ext cx="5217152" cy="365125"/>
          </a:xfrm>
        </p:spPr>
        <p:txBody>
          <a:bodyPr rtlCol="0"/>
          <a:lstStyle>
            <a:lvl1pPr algn="l">
              <a:defRPr>
                <a:solidFill>
                  <a:schemeClr val="tx2"/>
                </a:solidFill>
              </a:defRPr>
            </a:lvl1pPr>
          </a:lstStyle>
          <a:p>
            <a:pPr rtl="0"/>
            <a:endParaRPr lang="en-US" dirty="0"/>
          </a:p>
        </p:txBody>
      </p:sp>
      <p:sp>
        <p:nvSpPr>
          <p:cNvPr id="7" name="Slide Number Placeholder 6"/>
          <p:cNvSpPr>
            <a:spLocks noGrp="1"/>
          </p:cNvSpPr>
          <p:nvPr>
            <p:ph type="sldNum" sz="quarter" idx="12"/>
          </p:nvPr>
        </p:nvSpPr>
        <p:spPr>
          <a:xfrm>
            <a:off x="9448801" y="6459785"/>
            <a:ext cx="1191812" cy="365125"/>
          </a:xfrm>
        </p:spPr>
        <p:txBody>
          <a:bodyPr rtlCol="0"/>
          <a:lstStyle>
            <a:lvl1pPr>
              <a:defRPr>
                <a:solidFill>
                  <a:schemeClr val="tx2"/>
                </a:solidFill>
              </a:defRPr>
            </a:lvl1pPr>
          </a:lstStyle>
          <a:p>
            <a:pPr rtl="0"/>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tx1">
                    <a:lumMod val="85000"/>
                    <a:lumOff val="15000"/>
                  </a:schemeClr>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baseline="0"/>
            </a:lvl1pPr>
          </a:lstStyle>
          <a:p>
            <a:pPr rtl="0"/>
            <a:r>
              <a:rPr lang="lv-lv"/>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rtlCol="0" anchor="b">
            <a:noAutofit/>
          </a:bodyPr>
          <a:lstStyle>
            <a:lvl1pPr>
              <a:defRPr sz="3600" b="0">
                <a:solidFill>
                  <a:srgbClr val="FFFFFF"/>
                </a:solidFill>
              </a:defRPr>
            </a:lvl1pPr>
          </a:lstStyle>
          <a:p>
            <a:pPr rtl="0"/>
            <a:r>
              <a:rPr lang="lv-lv"/>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rtlCol="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a:lvl1pPr>
          </a:lstStyle>
          <a:p>
            <a:pPr rtl="0"/>
            <a:r>
              <a:rPr lang="lv-lv"/>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bg1"/>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rtlCol="0"/>
          <a:lstStyle/>
          <a:p>
            <a:pPr rtl="0"/>
            <a:endParaRPr lang="de-DE"/>
          </a:p>
        </p:txBody>
      </p:sp>
      <p:sp>
        <p:nvSpPr>
          <p:cNvPr id="3" name="Fußzeilenplatzhalter 2"/>
          <p:cNvSpPr>
            <a:spLocks noGrp="1"/>
          </p:cNvSpPr>
          <p:nvPr>
            <p:ph type="ftr" sz="quarter" idx="11"/>
          </p:nvPr>
        </p:nvSpPr>
        <p:spPr/>
        <p:txBody>
          <a:bodyPr rtlCol="0"/>
          <a:lstStyle/>
          <a:p>
            <a:pPr rtl="0"/>
            <a:endParaRPr lang="de-DE"/>
          </a:p>
        </p:txBody>
      </p:sp>
      <p:sp>
        <p:nvSpPr>
          <p:cNvPr id="4" name="Foliennummernplatzhalter 3"/>
          <p:cNvSpPr>
            <a:spLocks noGrp="1"/>
          </p:cNvSpPr>
          <p:nvPr>
            <p:ph type="sldNum" sz="quarter" idx="12"/>
          </p:nvPr>
        </p:nvSpPr>
        <p:spPr/>
        <p:txBody>
          <a:bodyPr rtlCol="0"/>
          <a:lstStyle/>
          <a:p>
            <a:pPr rtl="0"/>
            <a:fld id="{BD6A5DC3-65FA-44A1-B227-31C7D26446A5}" type="slidenum">
              <a:rPr lang="de-DE" smtClean="0"/>
              <a:t>‹#›</a:t>
            </a:fld>
            <a:endParaRPr lang="de-DE"/>
          </a:p>
        </p:txBody>
      </p:sp>
    </p:spTree>
    <p:extLst>
      <p:ext uri="{BB962C8B-B14F-4D97-AF65-F5344CB8AC3E}">
        <p14:creationId xmlns:p14="http://schemas.microsoft.com/office/powerpoint/2010/main" val="205076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rtlCol="0"/>
          <a:lstStyle>
            <a:lvl1pPr>
              <a:defRPr/>
            </a:lvl1pPr>
          </a:lstStyle>
          <a:p>
            <a:pPr rtl="0"/>
            <a:r>
              <a:rPr lang="lv-lv"/>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rtlCol="0"/>
          <a:lstStyle/>
          <a:p>
            <a:pPr rtl="0"/>
            <a:r>
              <a:rPr lang="lv-lv"/>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4" name="Content Placeholder 3"/>
          <p:cNvSpPr>
            <a:spLocks noGrp="1"/>
          </p:cNvSpPr>
          <p:nvPr>
            <p:ph sz="half" idx="2"/>
          </p:nvPr>
        </p:nvSpPr>
        <p:spPr>
          <a:xfrm>
            <a:off x="5841243"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rtlCol="0"/>
          <a:lstStyle/>
          <a:p>
            <a:pPr rtl="0"/>
            <a:r>
              <a:rPr lang="lv-lv"/>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4" name="Content Placeholder 3"/>
          <p:cNvSpPr>
            <a:spLocks noGrp="1"/>
          </p:cNvSpPr>
          <p:nvPr>
            <p:ph sz="half" idx="2"/>
          </p:nvPr>
        </p:nvSpPr>
        <p:spPr>
          <a:xfrm>
            <a:off x="720603"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6" name="Content Placeholder 5"/>
          <p:cNvSpPr>
            <a:spLocks noGrp="1"/>
          </p:cNvSpPr>
          <p:nvPr>
            <p:ph sz="quarter" idx="4"/>
          </p:nvPr>
        </p:nvSpPr>
        <p:spPr>
          <a:xfrm>
            <a:off x="5863079"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Fußzeilenplatzhalter 4"/>
          <p:cNvSpPr>
            <a:spLocks noGrp="1"/>
          </p:cNvSpPr>
          <p:nvPr>
            <p:ph type="ftr" sz="quarter" idx="11"/>
          </p:nvPr>
        </p:nvSpPr>
        <p:spPr/>
        <p:txBody>
          <a:bodyPr rtlCol="0"/>
          <a:lstStyle/>
          <a:p>
            <a:pPr rtl="0"/>
            <a:endParaRPr lang="en-US" dirty="0"/>
          </a:p>
        </p:txBody>
      </p:sp>
      <p:sp>
        <p:nvSpPr>
          <p:cNvPr id="6" name="Foliennummernplatzhalter 5"/>
          <p:cNvSpPr>
            <a:spLocks noGrp="1"/>
          </p:cNvSpPr>
          <p:nvPr>
            <p:ph type="sldNum" sz="quarter" idx="12"/>
          </p:nvPr>
        </p:nvSpPr>
        <p:spPr/>
        <p:txBody>
          <a:bodyPr rtlCol="0"/>
          <a:lstStyle/>
          <a:p>
            <a:pPr rtl="0"/>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t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pPr rtl="0"/>
            <a:r>
              <a:rPr lang="lv-lv"/>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rtl="0"/>
            <a:r>
              <a:rPr lang="lv-lv"/>
              <a:t>Textmasterformat bearbeiten</a:t>
            </a:r>
          </a:p>
          <a:p>
            <a:pPr lvl="1" rtl="0"/>
            <a:r>
              <a:rPr lang="lv-lv"/>
              <a:t>Zweite Ebene</a:t>
            </a:r>
          </a:p>
          <a:p>
            <a:pPr lvl="2" rtl="0"/>
            <a:r>
              <a:rPr lang="lv-lv"/>
              <a:t>Dritte Ebene</a:t>
            </a:r>
          </a:p>
          <a:p>
            <a:pPr lvl="3" rtl="0"/>
            <a:r>
              <a:rPr lang="lv-lv"/>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9"/>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 id="2147483670" r:id="rId16"/>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rtlCol="0"/>
          <a:lstStyle/>
          <a:p>
            <a:pPr rtl="0"/>
            <a:br>
              <a:rPr lang="en-US" dirty="0"/>
            </a:br>
            <a:br>
              <a:rPr lang="en-US" dirty="0"/>
            </a:br>
            <a:endParaRPr lang="de-DE" dirty="0"/>
          </a:p>
        </p:txBody>
      </p:sp>
      <p:sp>
        <p:nvSpPr>
          <p:cNvPr id="2" name="Foliennummernplatzhalter 1"/>
          <p:cNvSpPr>
            <a:spLocks noGrp="1"/>
          </p:cNvSpPr>
          <p:nvPr>
            <p:ph type="sldNum" sz="quarter" idx="12"/>
          </p:nvPr>
        </p:nvSpPr>
        <p:spPr/>
        <p:txBody>
          <a:bodyPr rtlCol="0"/>
          <a:lstStyle/>
          <a:p>
            <a:pPr rtl="0"/>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rtlCol="0">
            <a:spAutoFit/>
          </a:bodyPr>
          <a:lstStyle/>
          <a:p>
            <a:pPr rtl="0"/>
            <a:r>
              <a:rPr lang="lv-lv" dirty="0">
                <a:solidFill>
                  <a:schemeClr val="bg1"/>
                </a:solidFill>
              </a:rPr>
              <a:t>Sadarbība ar </a:t>
            </a:r>
            <a:r>
              <a:rPr lang="en-gb" i="1" dirty="0">
                <a:solidFill>
                  <a:schemeClr val="bg1"/>
                </a:solidFill>
              </a:rPr>
              <a:t>EPPO </a:t>
            </a:r>
            <a:r>
              <a:rPr lang="en-gb" dirty="0" err="1">
                <a:solidFill>
                  <a:schemeClr val="bg1"/>
                </a:solidFill>
              </a:rPr>
              <a:t>decentralizētā</a:t>
            </a:r>
            <a:r>
              <a:rPr lang="en-gb" dirty="0">
                <a:solidFill>
                  <a:schemeClr val="bg1"/>
                </a:solidFill>
              </a:rPr>
              <a:t> </a:t>
            </a:r>
            <a:r>
              <a:rPr lang="en-gb" dirty="0" err="1">
                <a:solidFill>
                  <a:schemeClr val="bg1"/>
                </a:solidFill>
              </a:rPr>
              <a:t>līmenī</a:t>
            </a:r>
            <a:r>
              <a:rPr lang="en-gb" dirty="0">
                <a:solidFill>
                  <a:schemeClr val="bg1"/>
                </a:solidFill>
              </a:rPr>
              <a:t> – 
</a:t>
            </a:r>
            <a:br>
              <a:rPr lang="en-US" dirty="0">
                <a:solidFill>
                  <a:schemeClr val="bg1"/>
                </a:solidFill>
              </a:rPr>
            </a:br>
            <a:r>
              <a:rPr lang="lv-lv" dirty="0">
                <a:solidFill>
                  <a:schemeClr val="bg1"/>
                </a:solidFill>
              </a:rPr>
              <a:t>mācību materiāli prokuroriem un </a:t>
            </a:r>
            <a:r>
              <a:rPr lang="lv-lv" dirty="0" err="1">
                <a:solidFill>
                  <a:schemeClr val="bg1"/>
                </a:solidFill>
              </a:rPr>
              <a:t>izmeklētājtiesnešiem</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300694" y="6236342"/>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2E9AE0C4-4443-4F05-A59F-E60ECB005089}"/>
              </a:ext>
            </a:extLst>
          </p:cNvPr>
          <p:cNvSpPr txBox="1"/>
          <p:nvPr/>
        </p:nvSpPr>
        <p:spPr>
          <a:xfrm>
            <a:off x="511728" y="1501372"/>
            <a:ext cx="11041235" cy="2862322"/>
          </a:xfrm>
          <a:prstGeom prst="rect">
            <a:avLst/>
          </a:prstGeom>
          <a:noFill/>
        </p:spPr>
        <p:txBody>
          <a:bodyPr wrap="square" rtlCol="0">
            <a:spAutoFit/>
          </a:bodyPr>
          <a:lstStyle/>
          <a:p>
            <a:pPr rtl="0"/>
            <a:r>
              <a:rPr lang="lv-lv"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Izmeklēšanas pabeigšana un </a:t>
            </a:r>
            <a:br>
              <a:rPr lang="en-US"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br>
            <a:r>
              <a:rPr lang="lv-lv"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lietas nodošana izskatīšanai valsts tiesās</a:t>
            </a:r>
            <a:endParaRPr lang="hu-HU"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endParaRPr>
          </a:p>
        </p:txBody>
      </p:sp>
      <p:pic>
        <p:nvPicPr>
          <p:cNvPr id="11" name="Picture 10">
            <a:extLst>
              <a:ext uri="{FF2B5EF4-FFF2-40B4-BE49-F238E27FC236}">
                <a16:creationId xmlns:a16="http://schemas.microsoft.com/office/drawing/2014/main" id="{51EA0C4D-35E2-4C5F-8CA1-B7D8A214CCB0}"/>
              </a:ext>
            </a:extLst>
          </p:cNvPr>
          <p:cNvPicPr>
            <a:picLocks noChangeAspect="1"/>
          </p:cNvPicPr>
          <p:nvPr/>
        </p:nvPicPr>
        <p:blipFill>
          <a:blip r:embed="rId6"/>
          <a:stretch>
            <a:fillRect/>
          </a:stretch>
        </p:blipFill>
        <p:spPr>
          <a:xfrm>
            <a:off x="103194" y="5280066"/>
            <a:ext cx="5992806" cy="1550333"/>
          </a:xfrm>
          <a:prstGeom prst="rect">
            <a:avLst/>
          </a:prstGeom>
        </p:spPr>
      </p:pic>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42261"/>
            <a:ext cx="9967452" cy="907791"/>
          </a:xfrm>
        </p:spPr>
        <p:txBody>
          <a:bodyPr rtlCol="0">
            <a:normAutofit/>
          </a:bodyPr>
          <a:lstStyle/>
          <a:p>
            <a:pPr rtl="0"/>
            <a:r>
              <a:rPr lang="lv-lv"/>
              <a:t>39. pants — Lietas izbeigšana</a:t>
            </a:r>
            <a:endParaRPr lang="de-DE" dirty="0"/>
          </a:p>
        </p:txBody>
      </p:sp>
      <p:sp>
        <p:nvSpPr>
          <p:cNvPr id="3" name="Inhaltsplatzhalter 2"/>
          <p:cNvSpPr>
            <a:spLocks noGrp="1"/>
          </p:cNvSpPr>
          <p:nvPr>
            <p:ph idx="1"/>
          </p:nvPr>
        </p:nvSpPr>
        <p:spPr/>
        <p:txBody>
          <a:bodyPr rtlCol="0">
            <a:noAutofit/>
          </a:bodyPr>
          <a:lstStyle/>
          <a:p>
            <a:pPr marL="0" indent="0" algn="just" rtl="0">
              <a:buNone/>
            </a:pPr>
            <a:r>
              <a:rPr lang="en-gb" sz="1700" i="1">
                <a:solidFill>
                  <a:schemeClr val="tx1"/>
                </a:solidFill>
                <a:latin typeface="+mn-lt"/>
              </a:rPr>
              <a:t>EPPO</a:t>
            </a:r>
            <a:r>
              <a:rPr lang="en-gb" sz="1700">
                <a:solidFill>
                  <a:schemeClr val="tx1"/>
                </a:solidFill>
                <a:latin typeface="+mn-lt"/>
              </a:rPr>
              <a:t> regulas 39. panta 2. punkts: “Lēmums saskaņā ar 1. punktu </a:t>
            </a:r>
            <a:r>
              <a:rPr lang="lv-lv" sz="1700" b="1">
                <a:solidFill>
                  <a:schemeClr val="tx1"/>
                </a:solidFill>
                <a:latin typeface="+mn-lt"/>
              </a:rPr>
              <a:t>neliedz veikt turpmāku izmeklēšanu, balstoties uz jauniem faktiem</a:t>
            </a:r>
            <a:r>
              <a:rPr lang="lv-lv" sz="1700">
                <a:solidFill>
                  <a:schemeClr val="tx1"/>
                </a:solidFill>
                <a:latin typeface="+mn-lt"/>
              </a:rPr>
              <a:t>, kas </a:t>
            </a:r>
            <a:r>
              <a:rPr lang="en-gb" sz="1700" i="1">
                <a:solidFill>
                  <a:schemeClr val="tx1"/>
                </a:solidFill>
                <a:latin typeface="+mn-lt"/>
              </a:rPr>
              <a:t>EPPO</a:t>
            </a:r>
            <a:r>
              <a:rPr lang="en-gb" sz="1700">
                <a:solidFill>
                  <a:schemeClr val="tx1"/>
                </a:solidFill>
                <a:latin typeface="+mn-lt"/>
              </a:rPr>
              <a:t> nebija zināmi nolēmuma pieņemšanas brīdī un kas kļuva zināmi pēc lēmuma pieņemšanas. Kompetentā Pastāvīgā palāta, balstoties uz šādiem jauniem faktiem, pieņem lēmumu atsākt izmeklēšanu.”</a:t>
            </a:r>
          </a:p>
          <a:p>
            <a:pPr marL="0" indent="0" rtl="0">
              <a:buNone/>
            </a:pPr>
            <a:endParaRPr lang="en-US" sz="1700" dirty="0">
              <a:solidFill>
                <a:schemeClr val="tx1"/>
              </a:solidFill>
              <a:latin typeface="+mn-lt"/>
            </a:endParaRPr>
          </a:p>
          <a:p>
            <a:pPr lvl="1" rtl="0">
              <a:buFont typeface="Wingdings" panose="05000000000000000000" pitchFamily="2" charset="2"/>
              <a:buChar char="Ø"/>
            </a:pPr>
            <a:r>
              <a:rPr lang="lv-lv" sz="1700">
                <a:solidFill>
                  <a:schemeClr val="tx1"/>
                </a:solidFill>
                <a:latin typeface="+mn-lt"/>
              </a:rPr>
              <a:t>Izbeigšanas sekas: principā </a:t>
            </a:r>
            <a:r>
              <a:rPr lang="lv-lv" sz="1700" b="1">
                <a:solidFill>
                  <a:schemeClr val="tx1"/>
                </a:solidFill>
                <a:latin typeface="+mn-lt"/>
              </a:rPr>
              <a:t>aizliedz veikt turpmāku izmeklēšanu</a:t>
            </a:r>
            <a:endParaRPr lang="en-US" b="1" dirty="0">
              <a:solidFill>
                <a:schemeClr val="tx1"/>
              </a:solidFill>
              <a:latin typeface="+mn-lt"/>
            </a:endParaRPr>
          </a:p>
          <a:p>
            <a:pPr marL="0" lvl="1" indent="0" rtl="0">
              <a:buNone/>
            </a:pPr>
            <a:endParaRPr lang="en-US" sz="1700" dirty="0">
              <a:solidFill>
                <a:schemeClr val="tx1"/>
              </a:solidFill>
              <a:latin typeface="+mn-lt"/>
            </a:endParaRPr>
          </a:p>
          <a:p>
            <a:pPr marL="0" lvl="1" indent="0" algn="just" rtl="0">
              <a:buNone/>
            </a:pPr>
            <a:r>
              <a:rPr lang="lv-lv" sz="1700">
                <a:solidFill>
                  <a:schemeClr val="tx1"/>
                </a:solidFill>
                <a:latin typeface="+mn-lt"/>
              </a:rPr>
              <a:t>39. panta 3. punkts: “Ja </a:t>
            </a:r>
            <a:r>
              <a:rPr lang="en-gb" sz="1700" i="1">
                <a:solidFill>
                  <a:schemeClr val="tx1"/>
                </a:solidFill>
                <a:latin typeface="+mn-lt"/>
              </a:rPr>
              <a:t>EPPO </a:t>
            </a:r>
            <a:r>
              <a:rPr lang="en-gb" sz="1700">
                <a:solidFill>
                  <a:schemeClr val="tx1"/>
                </a:solidFill>
                <a:latin typeface="+mn-lt"/>
              </a:rPr>
              <a:t>ir kompetenta saskaņā ar </a:t>
            </a:r>
            <a:r>
              <a:rPr lang="lv-lv" sz="1700" b="1">
                <a:solidFill>
                  <a:schemeClr val="tx1"/>
                </a:solidFill>
                <a:latin typeface="+mn-lt"/>
              </a:rPr>
              <a:t>22. panta 3. punktu</a:t>
            </a:r>
            <a:r>
              <a:rPr lang="lv-lv" sz="1700">
                <a:solidFill>
                  <a:schemeClr val="tx1"/>
                </a:solidFill>
                <a:latin typeface="+mn-lt"/>
              </a:rPr>
              <a:t>, tā izbeidz lietu tikai pēc </a:t>
            </a:r>
            <a:r>
              <a:rPr lang="lv-lv" sz="1700" b="1">
                <a:solidFill>
                  <a:schemeClr val="tx1"/>
                </a:solidFill>
                <a:latin typeface="+mn-lt"/>
              </a:rPr>
              <a:t>apspriešanās a</a:t>
            </a:r>
            <a:r>
              <a:rPr lang="lv-lv" sz="1700">
                <a:solidFill>
                  <a:schemeClr val="tx1"/>
                </a:solidFill>
                <a:latin typeface="+mn-lt"/>
              </a:rPr>
              <a:t>r 25. panta 6. punktā minētajām </a:t>
            </a:r>
            <a:r>
              <a:rPr lang="en-gb" sz="1700" b="1">
                <a:solidFill>
                  <a:schemeClr val="tx1"/>
                </a:solidFill>
                <a:latin typeface="+mn-lt"/>
              </a:rPr>
              <a:t>dalībvalsts valsts iestādēm</a:t>
            </a:r>
            <a:r>
              <a:rPr lang="en-gb" sz="1700">
                <a:solidFill>
                  <a:schemeClr val="tx1"/>
                </a:solidFill>
                <a:latin typeface="+mn-lt"/>
              </a:rPr>
              <a:t>. (…)”</a:t>
            </a:r>
            <a:endParaRPr lang="en-US" sz="1700" strike="sngStrike" dirty="0">
              <a:solidFill>
                <a:srgbClr val="0070C0"/>
              </a:solidFill>
              <a:latin typeface="+mn-lt"/>
            </a:endParaRPr>
          </a:p>
          <a:p>
            <a:pPr marL="457200" lvl="1" indent="0" rtl="0">
              <a:buNone/>
            </a:pPr>
            <a:endParaRPr lang="en-US" sz="1700" b="1" dirty="0">
              <a:solidFill>
                <a:schemeClr val="tx1"/>
              </a:solidFill>
              <a:latin typeface="+mn-lt"/>
            </a:endParaRPr>
          </a:p>
          <a:p>
            <a:pPr lvl="1" rtl="0">
              <a:buFont typeface="Wingdings" panose="05000000000000000000" pitchFamily="2" charset="2"/>
              <a:buChar char="Ø"/>
            </a:pPr>
            <a:r>
              <a:rPr lang="lv-lv" sz="1700" b="1">
                <a:solidFill>
                  <a:schemeClr val="tx1"/>
                </a:solidFill>
                <a:latin typeface="+mn-lt"/>
              </a:rPr>
              <a:t>Apspriešanās pienākums:</a:t>
            </a:r>
            <a:r>
              <a:rPr lang="lv-lv" sz="1700">
                <a:solidFill>
                  <a:schemeClr val="tx1"/>
                </a:solidFill>
                <a:latin typeface="+mn-lt"/>
              </a:rPr>
              <a:t> Piedāvāt lietu valsts tiesu iestādēm</a:t>
            </a:r>
          </a:p>
          <a:p>
            <a:pPr lvl="1" rtl="0">
              <a:buFont typeface="Wingdings" panose="05000000000000000000" pitchFamily="2" charset="2"/>
              <a:buChar char="Ø"/>
            </a:pPr>
            <a:r>
              <a:rPr lang="lv-lv">
                <a:solidFill>
                  <a:schemeClr val="tx1"/>
                </a:solidFill>
                <a:latin typeface="+mn-lt"/>
              </a:rPr>
              <a:t> S</a:t>
            </a:r>
            <a:r>
              <a:rPr lang="lv-lv" sz="1800">
                <a:solidFill>
                  <a:schemeClr val="tx1"/>
                </a:solidFill>
                <a:latin typeface="+mn-lt"/>
              </a:rPr>
              <a:t>katīt reglamenta 58. pantu.</a:t>
            </a:r>
            <a:endParaRPr lang="en-US" sz="1800" dirty="0">
              <a:solidFill>
                <a:schemeClr val="tx1"/>
              </a:solidFill>
              <a:latin typeface="+mn-lt"/>
            </a:endParaRPr>
          </a:p>
          <a:p>
            <a:pPr lvl="1" rtl="0">
              <a:buFont typeface="Wingdings" panose="05000000000000000000" pitchFamily="2" charset="2"/>
              <a:buChar char="Ø"/>
            </a:pPr>
            <a:endParaRPr lang="en-US" sz="1700" dirty="0">
              <a:solidFill>
                <a:schemeClr val="tx1"/>
              </a:solidFill>
              <a:latin typeface="+mn-lt"/>
            </a:endParaRPr>
          </a:p>
          <a:p>
            <a:pPr marL="201168" lvl="1" indent="0" rtl="0">
              <a:buNone/>
            </a:pPr>
            <a:endParaRPr lang="en-US" sz="1700" dirty="0">
              <a:solidFill>
                <a:prstClr val="black"/>
              </a:solidFill>
            </a:endParaRPr>
          </a:p>
          <a:p>
            <a:pPr lvl="1" rtl="0">
              <a:buFont typeface="Wingdings" panose="05000000000000000000" pitchFamily="2" charset="2"/>
              <a:buChar char="Ø"/>
            </a:pPr>
            <a:endParaRPr lang="en-US" sz="1700" dirty="0">
              <a:solidFill>
                <a:prstClr val="black"/>
              </a:solidFill>
            </a:endParaRPr>
          </a:p>
        </p:txBody>
      </p:sp>
      <p:sp>
        <p:nvSpPr>
          <p:cNvPr id="5" name="Dia számának helye 4">
            <a:extLst>
              <a:ext uri="{FF2B5EF4-FFF2-40B4-BE49-F238E27FC236}">
                <a16:creationId xmlns:a16="http://schemas.microsoft.com/office/drawing/2014/main" id="{50D36A46-E7AF-4BC6-8F2C-280E821D01B2}"/>
              </a:ext>
            </a:extLst>
          </p:cNvPr>
          <p:cNvSpPr>
            <a:spLocks noGrp="1"/>
          </p:cNvSpPr>
          <p:nvPr>
            <p:ph type="sldNum" sz="quarter" idx="12"/>
          </p:nvPr>
        </p:nvSpPr>
        <p:spPr/>
        <p:txBody>
          <a:bodyPr rtlCol="0"/>
          <a:lstStyle/>
          <a:p>
            <a:pPr rtl="0"/>
            <a:fld id="{6113E31D-E2AB-40D1-8B51-AFA5AFEF393A}" type="slidenum">
              <a:rPr lang="en-US" smtClean="0"/>
              <a:t>10</a:t>
            </a:fld>
            <a:endParaRPr lang="en-US" dirty="0"/>
          </a:p>
        </p:txBody>
      </p:sp>
    </p:spTree>
    <p:extLst>
      <p:ext uri="{BB962C8B-B14F-4D97-AF65-F5344CB8AC3E}">
        <p14:creationId xmlns:p14="http://schemas.microsoft.com/office/powerpoint/2010/main" val="261290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40. pants — Vienkāršotas kriminālvajāšanas procedūras</a:t>
            </a:r>
            <a:endParaRPr lang="de-DE" dirty="0"/>
          </a:p>
        </p:txBody>
      </p:sp>
      <p:sp>
        <p:nvSpPr>
          <p:cNvPr id="3" name="Inhaltsplatzhalter 2"/>
          <p:cNvSpPr>
            <a:spLocks noGrp="1"/>
          </p:cNvSpPr>
          <p:nvPr>
            <p:ph idx="1"/>
          </p:nvPr>
        </p:nvSpPr>
        <p:spPr/>
        <p:txBody>
          <a:bodyPr rtlCol="0">
            <a:normAutofit lnSpcReduction="10000"/>
          </a:bodyPr>
          <a:lstStyle/>
          <a:p>
            <a:pPr marL="0" indent="0" algn="just" rtl="0">
              <a:buNone/>
            </a:pPr>
            <a:r>
              <a:rPr lang="en-gb" sz="1800" i="1">
                <a:solidFill>
                  <a:schemeClr val="tx1"/>
                </a:solidFill>
                <a:latin typeface="+mn-lt"/>
              </a:rPr>
              <a:t>EPPO</a:t>
            </a:r>
            <a:r>
              <a:rPr lang="en-gb" sz="1800">
                <a:solidFill>
                  <a:schemeClr val="tx1"/>
                </a:solidFill>
                <a:latin typeface="+mn-lt"/>
              </a:rPr>
              <a:t> regulas 40. panta 1. punkts: “Ja piemērojamos valsts tiesību aktos ir paredzēta vienkāršota kriminālvajāšanas procedūra, kuras mērķis ir lietu pabeigt, pamatojoties uz nosacījumiem, par ko panākta vienošanās ar aizdomās turēto, Eiropas deleģētais prokurors, kurš nodarbojas ar lietu, saskaņā ar 10. panta 3. punktu un 35. panta 1. punktu var ierosināt kompetentajai Pastāvīgajai palātai piemērot minēto procedūru saskaņā ar valsts tiesību aktos paredzētajiem nosacījumiem.”</a:t>
            </a:r>
          </a:p>
          <a:p>
            <a:pPr lvl="0" algn="just" rtl="0">
              <a:buFont typeface="Wingdings" panose="05000000000000000000" pitchFamily="2" charset="2"/>
              <a:buChar char="Ø"/>
            </a:pPr>
            <a:r>
              <a:rPr lang="lv-lv" sz="1800" b="1">
                <a:solidFill>
                  <a:schemeClr val="tx1"/>
                </a:solidFill>
                <a:latin typeface="+mn-lt"/>
              </a:rPr>
              <a:t>Piemērojamos valsts tiesību aktos </a:t>
            </a:r>
            <a:r>
              <a:rPr lang="lv-lv" sz="1800">
                <a:solidFill>
                  <a:schemeClr val="tx1"/>
                </a:solidFill>
                <a:latin typeface="+mn-lt"/>
              </a:rPr>
              <a:t>ir paredzēta </a:t>
            </a:r>
            <a:r>
              <a:rPr lang="lv-lv" sz="1800" b="1">
                <a:solidFill>
                  <a:schemeClr val="tx1"/>
                </a:solidFill>
                <a:latin typeface="+mn-lt"/>
              </a:rPr>
              <a:t>vienkāršota kriminālvajāšanas procedūra.</a:t>
            </a:r>
          </a:p>
          <a:p>
            <a:pPr lvl="0" algn="just" rtl="0">
              <a:buFont typeface="Wingdings" panose="05000000000000000000" pitchFamily="2" charset="2"/>
              <a:buChar char="Ø"/>
            </a:pPr>
            <a:r>
              <a:rPr lang="lv-lv" sz="1800">
                <a:solidFill>
                  <a:schemeClr val="tx1"/>
                </a:solidFill>
                <a:latin typeface="+mn-lt"/>
              </a:rPr>
              <a:t>Mērķis ir </a:t>
            </a:r>
            <a:r>
              <a:rPr lang="lv-lv" sz="1800" b="1">
                <a:solidFill>
                  <a:schemeClr val="tx1"/>
                </a:solidFill>
                <a:latin typeface="+mn-lt"/>
              </a:rPr>
              <a:t>lietas pabeigšana. </a:t>
            </a:r>
          </a:p>
          <a:p>
            <a:pPr lvl="0" algn="just" rtl="0">
              <a:buFont typeface="Wingdings" panose="05000000000000000000" pitchFamily="2" charset="2"/>
              <a:buChar char="Ø"/>
            </a:pPr>
            <a:r>
              <a:rPr lang="lv-lv" sz="1800">
                <a:solidFill>
                  <a:schemeClr val="tx1"/>
                </a:solidFill>
                <a:latin typeface="+mn-lt"/>
              </a:rPr>
              <a:t>Panākot/izpildot</a:t>
            </a:r>
            <a:r>
              <a:rPr lang="lv-lv" sz="1800" b="1">
                <a:solidFill>
                  <a:schemeClr val="tx1"/>
                </a:solidFill>
                <a:latin typeface="+mn-lt"/>
              </a:rPr>
              <a:t> vienošanos ar aizdomās turēto.</a:t>
            </a:r>
          </a:p>
          <a:p>
            <a:pPr lvl="0" algn="just" rtl="0">
              <a:buFont typeface="Wingdings" panose="05000000000000000000" pitchFamily="2" charset="2"/>
              <a:buChar char="Ø"/>
            </a:pPr>
            <a:r>
              <a:rPr lang="lv-lv" sz="1800" b="1">
                <a:solidFill>
                  <a:schemeClr val="tx1"/>
                </a:solidFill>
                <a:latin typeface="+mn-lt"/>
              </a:rPr>
              <a:t>Valsts tiesību aktos paredzētie nosacījumi.</a:t>
            </a:r>
          </a:p>
          <a:p>
            <a:pPr marL="0" lvl="0" indent="0" algn="just" rtl="0">
              <a:buNone/>
            </a:pPr>
            <a:r>
              <a:rPr lang="lv-lv" sz="1800">
                <a:solidFill>
                  <a:schemeClr val="tx1"/>
                </a:solidFill>
                <a:latin typeface="+mn-lt"/>
              </a:rPr>
              <a:t>Vai valsts tiesību aktos ir paredzētas šādas vienkāršotas kriminālvajāšanas procedūras?</a:t>
            </a:r>
          </a:p>
          <a:p>
            <a:pPr marL="0" lvl="0" indent="0" algn="just" rtl="0">
              <a:buNone/>
            </a:pPr>
            <a:r>
              <a:rPr lang="lv-lv" sz="1800">
                <a:solidFill>
                  <a:schemeClr val="tx1"/>
                </a:solidFill>
                <a:latin typeface="+mn-lt"/>
              </a:rPr>
              <a:t>Kādas ir šādu vienkāršotu kriminālvajāšanas procedūru detaļas un kārtība?</a:t>
            </a:r>
          </a:p>
          <a:p>
            <a:pPr marL="0" lvl="0" indent="0" algn="just" rtl="0">
              <a:buNone/>
            </a:pPr>
            <a:r>
              <a:rPr lang="lv-lv" sz="1800">
                <a:solidFill>
                  <a:schemeClr val="tx1"/>
                </a:solidFill>
                <a:latin typeface="+mn-lt"/>
              </a:rPr>
              <a:t>Kas tos atšķir no pasākumiem lietas nodošanai tiesai saskaņā ar 36. pantu?</a:t>
            </a:r>
          </a:p>
        </p:txBody>
      </p:sp>
      <p:sp>
        <p:nvSpPr>
          <p:cNvPr id="5" name="Dia számának helye 4">
            <a:extLst>
              <a:ext uri="{FF2B5EF4-FFF2-40B4-BE49-F238E27FC236}">
                <a16:creationId xmlns:a16="http://schemas.microsoft.com/office/drawing/2014/main" id="{7696BB69-1DC7-4000-B3B7-1BF88BD92689}"/>
              </a:ext>
            </a:extLst>
          </p:cNvPr>
          <p:cNvSpPr>
            <a:spLocks noGrp="1"/>
          </p:cNvSpPr>
          <p:nvPr>
            <p:ph type="sldNum" sz="quarter" idx="12"/>
          </p:nvPr>
        </p:nvSpPr>
        <p:spPr/>
        <p:txBody>
          <a:bodyPr rtlCol="0"/>
          <a:lstStyle/>
          <a:p>
            <a:pPr rtl="0"/>
            <a:fld id="{6113E31D-E2AB-40D1-8B51-AFA5AFEF393A}" type="slidenum">
              <a:rPr lang="en-US" smtClean="0"/>
              <a:t>11</a:t>
            </a:fld>
            <a:endParaRPr lang="en-US" dirty="0"/>
          </a:p>
        </p:txBody>
      </p:sp>
    </p:spTree>
    <p:extLst>
      <p:ext uri="{BB962C8B-B14F-4D97-AF65-F5344CB8AC3E}">
        <p14:creationId xmlns:p14="http://schemas.microsoft.com/office/powerpoint/2010/main" val="91037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40. pants — Vienkāršotas kriminālvajāšanas procedūras</a:t>
            </a:r>
            <a:endParaRPr lang="de-DE" dirty="0"/>
          </a:p>
        </p:txBody>
      </p:sp>
      <p:sp>
        <p:nvSpPr>
          <p:cNvPr id="3" name="Inhaltsplatzhalter 2"/>
          <p:cNvSpPr>
            <a:spLocks noGrp="1"/>
          </p:cNvSpPr>
          <p:nvPr>
            <p:ph idx="1"/>
          </p:nvPr>
        </p:nvSpPr>
        <p:spPr/>
        <p:txBody>
          <a:bodyPr rtlCol="0">
            <a:normAutofit/>
          </a:bodyPr>
          <a:lstStyle/>
          <a:p>
            <a:pPr marL="0" indent="0" algn="just" rtl="0">
              <a:buNone/>
            </a:pPr>
            <a:r>
              <a:rPr lang="en-gb" sz="1800" i="1">
                <a:solidFill>
                  <a:schemeClr val="tx1"/>
                </a:solidFill>
                <a:latin typeface="+mn-lt"/>
              </a:rPr>
              <a:t>EPPO </a:t>
            </a:r>
            <a:r>
              <a:rPr lang="en-gb" sz="1800">
                <a:solidFill>
                  <a:schemeClr val="tx1"/>
                </a:solidFill>
                <a:latin typeface="+mn-lt"/>
              </a:rPr>
              <a:t>regulas 40. panta 2. punkts: “Lēmumu par minēto priekšlikumu, ko ierosinājis Eiropas deleģētais prokurors, kurš nodarbojas ar lietu, Pastāvīgā palāta pieņem, ņemot vērā šādus kritērijus:</a:t>
            </a:r>
          </a:p>
          <a:p>
            <a:pPr marL="0" indent="0" algn="just" rtl="0">
              <a:buNone/>
            </a:pPr>
            <a:r>
              <a:rPr lang="lv-lv" sz="1800">
                <a:solidFill>
                  <a:schemeClr val="tx1"/>
                </a:solidFill>
                <a:latin typeface="+mn-lt"/>
              </a:rPr>
              <a:t>a) </a:t>
            </a:r>
            <a:r>
              <a:rPr lang="lv-lv" sz="1800" b="1">
                <a:solidFill>
                  <a:schemeClr val="tx1"/>
                </a:solidFill>
                <a:latin typeface="+mn-lt"/>
              </a:rPr>
              <a:t>nodarījuma smagums</a:t>
            </a:r>
            <a:r>
              <a:rPr lang="lv-lv" sz="1800">
                <a:solidFill>
                  <a:schemeClr val="tx1"/>
                </a:solidFill>
                <a:latin typeface="+mn-lt"/>
              </a:rPr>
              <a:t>, </a:t>
            </a:r>
            <a:r>
              <a:rPr lang="lv-lv" sz="1800" b="1">
                <a:solidFill>
                  <a:schemeClr val="tx1"/>
                </a:solidFill>
                <a:latin typeface="+mn-lt"/>
              </a:rPr>
              <a:t>jo īpaši</a:t>
            </a:r>
            <a:r>
              <a:rPr lang="lv-lv" sz="1800">
                <a:solidFill>
                  <a:schemeClr val="tx1"/>
                </a:solidFill>
                <a:latin typeface="+mn-lt"/>
              </a:rPr>
              <a:t> pamatojoties uz radīto </a:t>
            </a:r>
            <a:r>
              <a:rPr lang="lv-lv" sz="1800" b="1">
                <a:solidFill>
                  <a:schemeClr val="tx1"/>
                </a:solidFill>
                <a:latin typeface="+mn-lt"/>
              </a:rPr>
              <a:t>kaitējumu</a:t>
            </a:r>
            <a:r>
              <a:rPr lang="lv-lv" sz="1800">
                <a:solidFill>
                  <a:schemeClr val="tx1"/>
                </a:solidFill>
                <a:latin typeface="+mn-lt"/>
              </a:rPr>
              <a:t>;</a:t>
            </a:r>
          </a:p>
          <a:p>
            <a:pPr marL="0" indent="0" algn="just" rtl="0">
              <a:buNone/>
            </a:pPr>
            <a:r>
              <a:rPr lang="lv-lv" sz="1800">
                <a:solidFill>
                  <a:schemeClr val="tx1"/>
                </a:solidFill>
                <a:latin typeface="+mn-lt"/>
              </a:rPr>
              <a:t>b) aizdomās turētā likumpārkāpēja </a:t>
            </a:r>
            <a:r>
              <a:rPr lang="lv-lv" sz="1800" b="1">
                <a:solidFill>
                  <a:schemeClr val="tx1"/>
                </a:solidFill>
                <a:latin typeface="+mn-lt"/>
              </a:rPr>
              <a:t>vēlme labo</a:t>
            </a:r>
            <a:r>
              <a:rPr lang="lv-lv" sz="1800">
                <a:solidFill>
                  <a:schemeClr val="tx1"/>
                </a:solidFill>
                <a:latin typeface="+mn-lt"/>
              </a:rPr>
              <a:t>t nelikumīgās rīcības rezultātā nodarīto </a:t>
            </a:r>
            <a:r>
              <a:rPr lang="lv-lv" sz="1800" b="1">
                <a:solidFill>
                  <a:schemeClr val="tx1"/>
                </a:solidFill>
                <a:latin typeface="+mn-lt"/>
              </a:rPr>
              <a:t>kaitējumu</a:t>
            </a:r>
            <a:r>
              <a:rPr lang="lv-lv" sz="1800">
                <a:solidFill>
                  <a:schemeClr val="tx1"/>
                </a:solidFill>
                <a:latin typeface="+mn-lt"/>
              </a:rPr>
              <a:t>;</a:t>
            </a:r>
          </a:p>
          <a:p>
            <a:pPr marL="0" indent="0" algn="just" rtl="0">
              <a:buNone/>
            </a:pPr>
            <a:r>
              <a:rPr lang="lv-lv" sz="1800">
                <a:solidFill>
                  <a:schemeClr val="tx1"/>
                </a:solidFill>
                <a:latin typeface="+mn-lt"/>
              </a:rPr>
              <a:t>c) procedūras izmantošana būtu saskaņā ar </a:t>
            </a:r>
            <a:r>
              <a:rPr lang="en-gb" sz="1800" b="1" i="1">
                <a:solidFill>
                  <a:schemeClr val="tx1"/>
                </a:solidFill>
                <a:latin typeface="+mn-lt"/>
              </a:rPr>
              <a:t>EPPO</a:t>
            </a:r>
            <a:r>
              <a:rPr lang="lv-lv" sz="1800" b="1">
                <a:solidFill>
                  <a:schemeClr val="tx1"/>
                </a:solidFill>
                <a:latin typeface="+mn-lt"/>
              </a:rPr>
              <a:t> vispārējiem mērķiem un pamatprincipiem</a:t>
            </a:r>
            <a:r>
              <a:rPr lang="lv-lv" sz="1800">
                <a:solidFill>
                  <a:schemeClr val="tx1"/>
                </a:solidFill>
                <a:latin typeface="+mn-lt"/>
              </a:rPr>
              <a:t>, kā noteikts šajā regulā. (…)”</a:t>
            </a:r>
          </a:p>
          <a:p>
            <a:pPr lvl="0" algn="just" rtl="0">
              <a:buFont typeface="Wingdings" panose="05000000000000000000" pitchFamily="2" charset="2"/>
              <a:buChar char="Ø"/>
            </a:pPr>
            <a:endParaRPr lang="en-US" sz="1800" dirty="0">
              <a:solidFill>
                <a:schemeClr val="tx1"/>
              </a:solidFill>
              <a:latin typeface="+mn-lt"/>
            </a:endParaRPr>
          </a:p>
          <a:p>
            <a:pPr lvl="0" algn="just" rtl="0">
              <a:buFont typeface="Wingdings" panose="05000000000000000000" pitchFamily="2" charset="2"/>
              <a:buChar char="Ø"/>
            </a:pPr>
            <a:r>
              <a:rPr lang="lv-lv" sz="1800">
                <a:solidFill>
                  <a:schemeClr val="tx1"/>
                </a:solidFill>
                <a:latin typeface="+mn-lt"/>
              </a:rPr>
              <a:t>Kolēģija pieņem </a:t>
            </a:r>
            <a:r>
              <a:rPr lang="lv-lv" sz="1800" b="1">
                <a:solidFill>
                  <a:schemeClr val="tx1"/>
                </a:solidFill>
                <a:latin typeface="+mn-lt"/>
              </a:rPr>
              <a:t>pamatnostādnes</a:t>
            </a:r>
            <a:r>
              <a:rPr lang="lv-lv" sz="1800">
                <a:solidFill>
                  <a:schemeClr val="tx1"/>
                </a:solidFill>
                <a:latin typeface="+mn-lt"/>
              </a:rPr>
              <a:t> par minēto kritēriju piemērošanu</a:t>
            </a:r>
          </a:p>
          <a:p>
            <a:pPr lvl="0" algn="just" rtl="0">
              <a:buFont typeface="Wingdings" panose="05000000000000000000" pitchFamily="2" charset="2"/>
              <a:buChar char="Ø"/>
            </a:pPr>
            <a:r>
              <a:rPr lang="lv-lv" sz="1800">
                <a:solidFill>
                  <a:schemeClr val="tx1"/>
                </a:solidFill>
                <a:latin typeface="+mn-lt"/>
              </a:rPr>
              <a:t>Kritēriji: Vai tiem visiem jābūt izpildītiem </a:t>
            </a:r>
            <a:r>
              <a:rPr lang="lv-lv" sz="1800" b="1">
                <a:solidFill>
                  <a:schemeClr val="tx1"/>
                </a:solidFill>
                <a:latin typeface="+mn-lt"/>
              </a:rPr>
              <a:t>vienlaicīgi</a:t>
            </a:r>
            <a:r>
              <a:rPr lang="lv-lv" sz="1800">
                <a:solidFill>
                  <a:schemeClr val="tx1"/>
                </a:solidFill>
                <a:latin typeface="+mn-lt"/>
              </a:rPr>
              <a:t> vai tie ir </a:t>
            </a:r>
            <a:r>
              <a:rPr lang="lv-lv" sz="1800" b="1">
                <a:solidFill>
                  <a:schemeClr val="tx1"/>
                </a:solidFill>
                <a:latin typeface="+mn-lt"/>
              </a:rPr>
              <a:t>alternatīvi</a:t>
            </a:r>
            <a:r>
              <a:rPr lang="lv-lv" sz="1800">
                <a:solidFill>
                  <a:schemeClr val="tx1"/>
                </a:solidFill>
                <a:latin typeface="+mn-lt"/>
              </a:rPr>
              <a:t>?</a:t>
            </a:r>
          </a:p>
        </p:txBody>
      </p:sp>
      <p:sp>
        <p:nvSpPr>
          <p:cNvPr id="5" name="Dia számának helye 4">
            <a:extLst>
              <a:ext uri="{FF2B5EF4-FFF2-40B4-BE49-F238E27FC236}">
                <a16:creationId xmlns:a16="http://schemas.microsoft.com/office/drawing/2014/main" id="{5BA77CF0-5D50-436A-9D23-F21C0B76F6A4}"/>
              </a:ext>
            </a:extLst>
          </p:cNvPr>
          <p:cNvSpPr>
            <a:spLocks noGrp="1"/>
          </p:cNvSpPr>
          <p:nvPr>
            <p:ph type="sldNum" sz="quarter" idx="12"/>
          </p:nvPr>
        </p:nvSpPr>
        <p:spPr/>
        <p:txBody>
          <a:bodyPr rtlCol="0"/>
          <a:lstStyle/>
          <a:p>
            <a:pPr rtl="0"/>
            <a:fld id="{6113E31D-E2AB-40D1-8B51-AFA5AFEF393A}" type="slidenum">
              <a:rPr lang="en-US" smtClean="0"/>
              <a:t>12</a:t>
            </a:fld>
            <a:endParaRPr lang="en-US" dirty="0"/>
          </a:p>
        </p:txBody>
      </p:sp>
    </p:spTree>
    <p:extLst>
      <p:ext uri="{BB962C8B-B14F-4D97-AF65-F5344CB8AC3E}">
        <p14:creationId xmlns:p14="http://schemas.microsoft.com/office/powerpoint/2010/main" val="2891956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40. pants — Vienkāršotas kriminālvajāšanas procedūras</a:t>
            </a:r>
            <a:endParaRPr lang="de-DE" dirty="0"/>
          </a:p>
        </p:txBody>
      </p:sp>
      <p:sp>
        <p:nvSpPr>
          <p:cNvPr id="3" name="Inhaltsplatzhalter 2"/>
          <p:cNvSpPr>
            <a:spLocks noGrp="1"/>
          </p:cNvSpPr>
          <p:nvPr>
            <p:ph idx="1"/>
          </p:nvPr>
        </p:nvSpPr>
        <p:spPr/>
        <p:txBody>
          <a:bodyPr rtlCol="0">
            <a:normAutofit lnSpcReduction="10000"/>
          </a:bodyPr>
          <a:lstStyle/>
          <a:p>
            <a:pPr marL="0" indent="0" algn="just" rtl="0">
              <a:buNone/>
            </a:pPr>
            <a:r>
              <a:rPr lang="en-gb" sz="1800" i="1">
                <a:solidFill>
                  <a:prstClr val="black"/>
                </a:solidFill>
                <a:latin typeface="+mn-lt"/>
              </a:rPr>
              <a:t>EPPO</a:t>
            </a:r>
            <a:r>
              <a:rPr lang="en-gb" sz="1800">
                <a:solidFill>
                  <a:prstClr val="black"/>
                </a:solidFill>
                <a:latin typeface="+mn-lt"/>
              </a:rPr>
              <a:t> regulas 40. panta 1. punkts: “… Ja </a:t>
            </a:r>
            <a:r>
              <a:rPr lang="en-gb" sz="1800" i="1">
                <a:solidFill>
                  <a:prstClr val="black"/>
                </a:solidFill>
                <a:latin typeface="+mn-lt"/>
              </a:rPr>
              <a:t>EPPO</a:t>
            </a:r>
            <a:r>
              <a:rPr lang="en-gb" sz="1800">
                <a:solidFill>
                  <a:prstClr val="black"/>
                </a:solidFill>
                <a:latin typeface="+mn-lt"/>
              </a:rPr>
              <a:t> īsteno kompetenci attiecībā uz </a:t>
            </a:r>
            <a:r>
              <a:rPr lang="lv-lv" sz="1800" b="1">
                <a:solidFill>
                  <a:prstClr val="black"/>
                </a:solidFill>
                <a:latin typeface="+mn-lt"/>
              </a:rPr>
              <a:t>Direktīvas (ES) 2017/1371 3. panta 2. punkta a) un b) apakšpunktā minētajiem nodarījumiem un ja kaitējums, kas ir radīts vai var tikt radīts Savienības finanšu interesēm, nav lielāks par kaitējumu, kas ir radīts vai var tikt radīts citam cietušajam</a:t>
            </a:r>
            <a:r>
              <a:rPr lang="lv-lv" sz="1800">
                <a:solidFill>
                  <a:prstClr val="black"/>
                </a:solidFill>
                <a:latin typeface="+mn-lt"/>
              </a:rPr>
              <a:t>, tad Eiropas deleģētais prokurors, kurš nodarbojas ar lietu, </a:t>
            </a:r>
            <a:r>
              <a:rPr lang="lv-lv" sz="1800" b="1">
                <a:solidFill>
                  <a:prstClr val="black"/>
                </a:solidFill>
                <a:latin typeface="+mn-lt"/>
              </a:rPr>
              <a:t>pirms </a:t>
            </a:r>
            <a:r>
              <a:rPr lang="lv-lv" sz="1800">
                <a:solidFill>
                  <a:prstClr val="black"/>
                </a:solidFill>
                <a:latin typeface="+mn-lt"/>
              </a:rPr>
              <a:t>viņš ierosina piemērot vienkāršotu kriminālvajāšanas procedūru, </a:t>
            </a:r>
            <a:r>
              <a:rPr lang="en-gb" sz="1800" b="1">
                <a:solidFill>
                  <a:prstClr val="black"/>
                </a:solidFill>
                <a:latin typeface="+mn-lt"/>
              </a:rPr>
              <a:t>apspriežas ar valsts kriminālvajāšanas iestādēm</a:t>
            </a:r>
            <a:r>
              <a:rPr lang="en-gb" sz="1800">
                <a:solidFill>
                  <a:prstClr val="black"/>
                </a:solidFill>
                <a:latin typeface="+mn-lt"/>
              </a:rPr>
              <a:t>.”</a:t>
            </a:r>
          </a:p>
          <a:p>
            <a:pPr lvl="1" algn="just" rtl="0">
              <a:buFont typeface="Wingdings" panose="05000000000000000000" pitchFamily="2" charset="2"/>
              <a:buChar char="Ø"/>
            </a:pPr>
            <a:endParaRPr lang="en-US" sz="1700" b="1" dirty="0">
              <a:solidFill>
                <a:prstClr val="black"/>
              </a:solidFill>
              <a:latin typeface="+mn-lt"/>
            </a:endParaRPr>
          </a:p>
          <a:p>
            <a:pPr lvl="1" algn="just" rtl="0">
              <a:buFont typeface="Wingdings" panose="05000000000000000000" pitchFamily="2" charset="2"/>
              <a:buChar char="Ø"/>
            </a:pPr>
            <a:r>
              <a:rPr lang="lv-lv" sz="1700" b="1">
                <a:solidFill>
                  <a:prstClr val="black"/>
                </a:solidFill>
                <a:latin typeface="+mn-lt"/>
              </a:rPr>
              <a:t>Apspriešanās pienākums:</a:t>
            </a:r>
            <a:r>
              <a:rPr lang="lv-lv" sz="1700">
                <a:solidFill>
                  <a:prstClr val="black"/>
                </a:solidFill>
                <a:latin typeface="+mn-lt"/>
              </a:rPr>
              <a:t> Piedāvāt lietu valsts tiesu iestādēm</a:t>
            </a:r>
          </a:p>
          <a:p>
            <a:pPr lvl="1" algn="just" rtl="0">
              <a:buFont typeface="Wingdings" panose="05000000000000000000" pitchFamily="2" charset="2"/>
              <a:buChar char="Ø"/>
            </a:pPr>
            <a:r>
              <a:rPr lang="lv-lv" sz="1800">
                <a:solidFill>
                  <a:schemeClr val="tx1"/>
                </a:solidFill>
                <a:latin typeface="+mn-lt"/>
              </a:rPr>
              <a:t>S</a:t>
            </a:r>
            <a:r>
              <a:rPr lang="lv-lv" sz="1600">
                <a:solidFill>
                  <a:schemeClr val="tx1"/>
                </a:solidFill>
                <a:latin typeface="+mn-lt"/>
              </a:rPr>
              <a:t>katīt reglamenta 61. un 62. pantu.</a:t>
            </a:r>
            <a:endParaRPr lang="en-US" sz="1700" dirty="0">
              <a:solidFill>
                <a:prstClr val="black"/>
              </a:solidFill>
              <a:latin typeface="+mn-lt"/>
            </a:endParaRPr>
          </a:p>
          <a:p>
            <a:pPr marL="0" indent="0" algn="just" rtl="0">
              <a:buNone/>
            </a:pPr>
            <a:r>
              <a:rPr lang="en-gb" sz="1800" i="1">
                <a:solidFill>
                  <a:prstClr val="black"/>
                </a:solidFill>
                <a:latin typeface="+mn-lt"/>
              </a:rPr>
              <a:t>EPPO</a:t>
            </a:r>
            <a:r>
              <a:rPr lang="en-gb" sz="1800">
                <a:solidFill>
                  <a:prstClr val="black"/>
                </a:solidFill>
                <a:latin typeface="+mn-lt"/>
              </a:rPr>
              <a:t> regulas 40. panta 3. punkts: “Ja Pastāvīgā palāta piekrīt priekšlikumam, Eiropas deleģētais prokurors, kurš nodarbojas ar lietu, </a:t>
            </a:r>
            <a:r>
              <a:rPr lang="lv-lv" sz="1800" b="1">
                <a:solidFill>
                  <a:prstClr val="black"/>
                </a:solidFill>
                <a:latin typeface="+mn-lt"/>
              </a:rPr>
              <a:t>piemēro vienkāršoto kriminālvajāšanas procedūru saskaņā ar nosacījumiem, kas paredzēti valsts tiesību aktos</a:t>
            </a:r>
            <a:r>
              <a:rPr lang="lv-lv" sz="1800">
                <a:solidFill>
                  <a:prstClr val="black"/>
                </a:solidFill>
                <a:latin typeface="+mn-lt"/>
              </a:rPr>
              <a:t>, un reģistrē to lietu pārvaldības sistēmā. Kad līdz ar to nosacījumu izpildi, par kuriem ir panākta vienošanās ar aizdomās turēto, vienkāršotā kriminālvajāšanas procedūra ir izbeigta, Pastāvīgā palāta uzdod Eiropas deleģētajam prokuroram </a:t>
            </a:r>
            <a:r>
              <a:rPr lang="lv-lv" sz="1800" b="1">
                <a:solidFill>
                  <a:prstClr val="black"/>
                </a:solidFill>
                <a:latin typeface="+mn-lt"/>
              </a:rPr>
              <a:t>rīkoties, lai pilnībā pabeigtu lietu</a:t>
            </a:r>
            <a:r>
              <a:rPr lang="lv-lv" sz="1800">
                <a:solidFill>
                  <a:prstClr val="black"/>
                </a:solidFill>
                <a:latin typeface="+mn-lt"/>
              </a:rPr>
              <a:t>.”</a:t>
            </a:r>
          </a:p>
          <a:p>
            <a:pPr lvl="1" algn="just" rtl="0">
              <a:buFont typeface="Wingdings" panose="05000000000000000000" pitchFamily="2" charset="2"/>
              <a:buChar char="Ø"/>
            </a:pPr>
            <a:endParaRPr lang="en-US" sz="1700" b="1" dirty="0">
              <a:solidFill>
                <a:prstClr val="black"/>
              </a:solidFill>
              <a:latin typeface="+mn-lt"/>
            </a:endParaRPr>
          </a:p>
          <a:p>
            <a:pPr lvl="1" algn="just" rtl="0">
              <a:buFont typeface="Wingdings" panose="05000000000000000000" pitchFamily="2" charset="2"/>
              <a:buChar char="Ø"/>
            </a:pPr>
            <a:r>
              <a:rPr lang="lv-lv" sz="1700" b="1">
                <a:solidFill>
                  <a:prstClr val="black"/>
                </a:solidFill>
                <a:latin typeface="+mn-lt"/>
              </a:rPr>
              <a:t>Piemērošana saskaņā ar valsts tiesību aktiem</a:t>
            </a:r>
            <a:endParaRPr lang="en-US" sz="1700" dirty="0">
              <a:solidFill>
                <a:prstClr val="black"/>
              </a:solidFill>
              <a:latin typeface="+mn-lt"/>
            </a:endParaRPr>
          </a:p>
        </p:txBody>
      </p:sp>
      <p:sp>
        <p:nvSpPr>
          <p:cNvPr id="5" name="Dia számának helye 4">
            <a:extLst>
              <a:ext uri="{FF2B5EF4-FFF2-40B4-BE49-F238E27FC236}">
                <a16:creationId xmlns:a16="http://schemas.microsoft.com/office/drawing/2014/main" id="{AAB4CBF5-B958-4128-A01B-FB6E4C4B7EA3}"/>
              </a:ext>
            </a:extLst>
          </p:cNvPr>
          <p:cNvSpPr>
            <a:spLocks noGrp="1"/>
          </p:cNvSpPr>
          <p:nvPr>
            <p:ph type="sldNum" sz="quarter" idx="12"/>
          </p:nvPr>
        </p:nvSpPr>
        <p:spPr/>
        <p:txBody>
          <a:bodyPr rtlCol="0"/>
          <a:lstStyle/>
          <a:p>
            <a:pPr rtl="0"/>
            <a:fld id="{6113E31D-E2AB-40D1-8B51-AFA5AFEF393A}" type="slidenum">
              <a:rPr lang="en-US" smtClean="0"/>
              <a:t>13</a:t>
            </a:fld>
            <a:endParaRPr lang="en-US" dirty="0"/>
          </a:p>
        </p:txBody>
      </p:sp>
    </p:spTree>
    <p:extLst>
      <p:ext uri="{BB962C8B-B14F-4D97-AF65-F5344CB8AC3E}">
        <p14:creationId xmlns:p14="http://schemas.microsoft.com/office/powerpoint/2010/main" val="395590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34. pants — Kriminālprocesa nodošana un pārsūtīšana valsts iestādēm</a:t>
            </a:r>
            <a:endParaRPr lang="de-DE" dirty="0"/>
          </a:p>
        </p:txBody>
      </p:sp>
      <p:sp>
        <p:nvSpPr>
          <p:cNvPr id="3" name="Inhaltsplatzhalter 2"/>
          <p:cNvSpPr>
            <a:spLocks noGrp="1"/>
          </p:cNvSpPr>
          <p:nvPr>
            <p:ph idx="1"/>
          </p:nvPr>
        </p:nvSpPr>
        <p:spPr/>
        <p:txBody>
          <a:bodyPr rtlCol="0">
            <a:normAutofit fontScale="77500" lnSpcReduction="20000"/>
          </a:bodyPr>
          <a:lstStyle/>
          <a:p>
            <a:pPr marL="0" indent="0" algn="just" rtl="0">
              <a:buNone/>
            </a:pPr>
            <a:r>
              <a:rPr lang="en-gb" sz="2400" i="1">
                <a:solidFill>
                  <a:schemeClr val="tx1"/>
                </a:solidFill>
                <a:latin typeface="+mn-lt"/>
              </a:rPr>
              <a:t>EPPO</a:t>
            </a:r>
            <a:r>
              <a:rPr lang="en-gb" sz="2400">
                <a:solidFill>
                  <a:schemeClr val="tx1"/>
                </a:solidFill>
                <a:latin typeface="+mn-lt"/>
              </a:rPr>
              <a:t> </a:t>
            </a:r>
            <a:r>
              <a:rPr lang="lv-lv" sz="2400" b="1">
                <a:solidFill>
                  <a:schemeClr val="tx1"/>
                </a:solidFill>
                <a:latin typeface="+mn-lt"/>
              </a:rPr>
              <a:t>nodod</a:t>
            </a:r>
            <a:r>
              <a:rPr lang="lv-lv" sz="2400">
                <a:solidFill>
                  <a:schemeClr val="tx1"/>
                </a:solidFill>
                <a:latin typeface="+mn-lt"/>
              </a:rPr>
              <a:t> lietu valsts iestādēm, ja</a:t>
            </a:r>
          </a:p>
          <a:p>
            <a:pPr lvl="1" algn="just" rtl="0">
              <a:buFont typeface="Wingdings" panose="05000000000000000000" pitchFamily="2" charset="2"/>
              <a:buChar char="Ø"/>
            </a:pPr>
            <a:r>
              <a:rPr lang="lv-lv" sz="2000">
                <a:solidFill>
                  <a:schemeClr val="tx1"/>
                </a:solidFill>
                <a:latin typeface="+mn-lt"/>
              </a:rPr>
              <a:t>nav noticis noziedzīgs nodarījums saskaņā ar 22. un 23. pantu;</a:t>
            </a:r>
          </a:p>
          <a:p>
            <a:pPr lvl="1" algn="just" rtl="0">
              <a:buFont typeface="Wingdings" panose="05000000000000000000" pitchFamily="2" charset="2"/>
              <a:buChar char="Ø"/>
            </a:pPr>
            <a:r>
              <a:rPr lang="lv-lv" sz="2000">
                <a:solidFill>
                  <a:schemeClr val="tx1"/>
                </a:solidFill>
                <a:latin typeface="+mn-lt"/>
              </a:rPr>
              <a:t>netiek izpildīti </a:t>
            </a:r>
            <a:r>
              <a:rPr lang="en-gb" sz="2000" i="1">
                <a:solidFill>
                  <a:schemeClr val="tx1"/>
                </a:solidFill>
                <a:latin typeface="+mn-lt"/>
              </a:rPr>
              <a:t>EPPO</a:t>
            </a:r>
            <a:r>
              <a:rPr lang="en-gb" sz="2000">
                <a:solidFill>
                  <a:schemeClr val="tx1"/>
                </a:solidFill>
                <a:latin typeface="+mn-lt"/>
              </a:rPr>
              <a:t> regulas 25. panta 2. un 3. punktā paredzētie konkrētie nosacījumi</a:t>
            </a:r>
            <a:r>
              <a:rPr lang="en-gb" sz="2000" i="1">
                <a:solidFill>
                  <a:schemeClr val="tx1"/>
                </a:solidFill>
                <a:latin typeface="+mn-lt"/>
              </a:rPr>
              <a:t> EPPO</a:t>
            </a:r>
            <a:r>
              <a:rPr lang="en-gb" sz="2000">
                <a:solidFill>
                  <a:schemeClr val="tx1"/>
                </a:solidFill>
                <a:latin typeface="+mn-lt"/>
              </a:rPr>
              <a:t> kompetences īstenošanai;</a:t>
            </a:r>
          </a:p>
          <a:p>
            <a:pPr lvl="1" algn="just" rtl="0">
              <a:buFont typeface="Wingdings" panose="05000000000000000000" pitchFamily="2" charset="2"/>
              <a:buChar char="Ø"/>
            </a:pPr>
            <a:r>
              <a:rPr lang="en-gb" sz="2000" i="1">
                <a:solidFill>
                  <a:schemeClr val="tx1"/>
                </a:solidFill>
                <a:latin typeface="+mn-lt"/>
              </a:rPr>
              <a:t>EPPO</a:t>
            </a:r>
            <a:r>
              <a:rPr lang="en-gb" sz="2000">
                <a:solidFill>
                  <a:schemeClr val="tx1"/>
                </a:solidFill>
                <a:latin typeface="+mn-lt"/>
              </a:rPr>
              <a:t> izskata iespēju izbeigt lietu, ja </a:t>
            </a:r>
            <a:r>
              <a:rPr lang="en-gb" sz="2000" i="1">
                <a:solidFill>
                  <a:schemeClr val="tx1"/>
                </a:solidFill>
                <a:latin typeface="+mn-lt"/>
              </a:rPr>
              <a:t>EPPO</a:t>
            </a:r>
            <a:r>
              <a:rPr lang="en-gb" sz="2000">
                <a:solidFill>
                  <a:schemeClr val="tx1"/>
                </a:solidFill>
                <a:latin typeface="+mn-lt"/>
              </a:rPr>
              <a:t> ir īstenojis papildinošu kompetenci saskaņā ar EPPO regulas 22. panta 3. punktu vai ja Savienības kaitējums nav lielāks par citam cietušajam nodarīto kaitējumu.</a:t>
            </a:r>
          </a:p>
          <a:p>
            <a:pPr marL="0" indent="0" algn="just" rtl="0">
              <a:buNone/>
            </a:pPr>
            <a:r>
              <a:rPr lang="lv-lv" sz="2400">
                <a:solidFill>
                  <a:schemeClr val="tx1"/>
                </a:solidFill>
                <a:latin typeface="+mn-lt"/>
              </a:rPr>
              <a:t>Kolēģija var izdot pamatnostādnes, ar ko Pastāvīgajai palātai ļauj lietu </a:t>
            </a:r>
            <a:r>
              <a:rPr lang="lv-lv" sz="2400" b="1">
                <a:solidFill>
                  <a:schemeClr val="tx1"/>
                </a:solidFill>
                <a:latin typeface="+mn-lt"/>
              </a:rPr>
              <a:t>nodot </a:t>
            </a:r>
            <a:r>
              <a:rPr lang="lv-lv" sz="2400">
                <a:solidFill>
                  <a:schemeClr val="tx1"/>
                </a:solidFill>
                <a:latin typeface="+mn-lt"/>
              </a:rPr>
              <a:t>valsts iestādēm</a:t>
            </a:r>
          </a:p>
          <a:p>
            <a:pPr lvl="1" algn="just" rtl="0">
              <a:buFont typeface="Wingdings" panose="05000000000000000000" pitchFamily="2" charset="2"/>
              <a:buChar char="Ø"/>
            </a:pPr>
            <a:r>
              <a:rPr lang="lv-lv" sz="2000">
                <a:solidFill>
                  <a:schemeClr val="tx1"/>
                </a:solidFill>
                <a:latin typeface="+mn-lt"/>
              </a:rPr>
              <a:t>ja kaitējums, kas radīts ES, ir mazāks par 100 000 EUR un atbilstīgi Kolēģijas noteiktajām pamatnostādnēm nodarījuma smaguma pakāpe vai lietas sarežģītība nav tādi, par kuriem ir vajadzība veikt izmeklēšanu ES līmenī.</a:t>
            </a:r>
          </a:p>
          <a:p>
            <a:pPr marL="0" indent="0" algn="just" rtl="0">
              <a:buNone/>
            </a:pPr>
            <a:r>
              <a:rPr lang="lv-lv" sz="2400">
                <a:solidFill>
                  <a:schemeClr val="tx1"/>
                </a:solidFill>
                <a:latin typeface="+mn-lt"/>
              </a:rPr>
              <a:t>Procedūras gadījumā, ja nodarījumi nav </a:t>
            </a:r>
            <a:r>
              <a:rPr lang="en-gb" sz="2400" i="1">
                <a:solidFill>
                  <a:schemeClr val="tx1"/>
                </a:solidFill>
                <a:latin typeface="+mn-lt"/>
              </a:rPr>
              <a:t>EPPO </a:t>
            </a:r>
            <a:r>
              <a:rPr lang="en-gb" sz="2400">
                <a:solidFill>
                  <a:schemeClr val="tx1"/>
                </a:solidFill>
                <a:latin typeface="+mn-lt"/>
              </a:rPr>
              <a:t>kompetencē</a:t>
            </a:r>
          </a:p>
          <a:p>
            <a:pPr lvl="1" algn="just" rtl="0">
              <a:buFont typeface="Wingdings" panose="05000000000000000000" pitchFamily="2" charset="2"/>
              <a:buChar char="Ø"/>
            </a:pPr>
            <a:r>
              <a:rPr lang="en-gb" sz="2000" i="1">
                <a:solidFill>
                  <a:schemeClr val="tx1"/>
                </a:solidFill>
                <a:latin typeface="+mn-lt"/>
              </a:rPr>
              <a:t>EPPO</a:t>
            </a:r>
            <a:r>
              <a:rPr lang="en-gb" sz="2000">
                <a:solidFill>
                  <a:schemeClr val="tx1"/>
                </a:solidFill>
                <a:latin typeface="+mn-lt"/>
              </a:rPr>
              <a:t> regulas 34. panta 5. punkts: ja valsts iestāde laikposmā, kas nepārsniedz 30 dienas, nepiekrīt pārņemt lietu, lieta arī turpmāk ir </a:t>
            </a:r>
            <a:r>
              <a:rPr lang="en-gb" sz="2000" i="1">
                <a:solidFill>
                  <a:schemeClr val="tx1"/>
                </a:solidFill>
                <a:latin typeface="+mn-lt"/>
              </a:rPr>
              <a:t>EPPO </a:t>
            </a:r>
            <a:r>
              <a:rPr lang="en-gb" sz="2000">
                <a:solidFill>
                  <a:schemeClr val="tx1"/>
                </a:solidFill>
                <a:latin typeface="+mn-lt"/>
              </a:rPr>
              <a:t>kompetencē (izņemot gadījumus, kuros saskaņā ar 22. un 23. pantu </a:t>
            </a:r>
            <a:r>
              <a:rPr lang="en-gb" sz="2000" i="1">
                <a:solidFill>
                  <a:schemeClr val="tx1"/>
                </a:solidFill>
                <a:latin typeface="+mn-lt"/>
              </a:rPr>
              <a:t>EPPO </a:t>
            </a:r>
            <a:r>
              <a:rPr lang="en-gb" sz="2000">
                <a:solidFill>
                  <a:schemeClr val="tx1"/>
                </a:solidFill>
                <a:latin typeface="+mn-lt"/>
              </a:rPr>
              <a:t>nav kompetences).</a:t>
            </a:r>
          </a:p>
          <a:p>
            <a:pPr lvl="1" algn="just" rtl="0">
              <a:buFont typeface="Wingdings" panose="05000000000000000000" pitchFamily="2" charset="2"/>
              <a:buChar char="Ø"/>
            </a:pPr>
            <a:r>
              <a:rPr lang="en-gb" sz="2000" i="1">
                <a:solidFill>
                  <a:schemeClr val="tx1"/>
                </a:solidFill>
                <a:latin typeface="+mn-lt"/>
              </a:rPr>
              <a:t>EPPO </a:t>
            </a:r>
            <a:r>
              <a:rPr lang="en-gb" sz="2000">
                <a:solidFill>
                  <a:schemeClr val="tx1"/>
                </a:solidFill>
                <a:latin typeface="+mn-lt"/>
              </a:rPr>
              <a:t>regulas 34. panta 7., 8. punkts: lietas materiālu</a:t>
            </a:r>
            <a:r>
              <a:rPr lang="lv-lv" sz="2000" b="1">
                <a:solidFill>
                  <a:schemeClr val="tx1"/>
                </a:solidFill>
                <a:latin typeface="+mn-lt"/>
              </a:rPr>
              <a:t> pārsūtīšana</a:t>
            </a:r>
            <a:r>
              <a:rPr lang="lv-lv" sz="2000">
                <a:solidFill>
                  <a:schemeClr val="tx1"/>
                </a:solidFill>
                <a:latin typeface="+mn-lt"/>
              </a:rPr>
              <a:t> valsts iestādei, </a:t>
            </a:r>
            <a:r>
              <a:rPr lang="en-gb" sz="2000" i="1">
                <a:solidFill>
                  <a:schemeClr val="tx1"/>
                </a:solidFill>
                <a:latin typeface="+mn-lt"/>
              </a:rPr>
              <a:t>EPPO</a:t>
            </a:r>
            <a:r>
              <a:rPr lang="en-gb" sz="2000">
                <a:solidFill>
                  <a:schemeClr val="tx1"/>
                </a:solidFill>
                <a:latin typeface="+mn-lt"/>
              </a:rPr>
              <a:t> neveic turpmākus izmeklēšanas vai kriminālvajāšanas pasākumus, slēdz lietu, </a:t>
            </a:r>
            <a:r>
              <a:rPr lang="lv-lv" sz="2000" b="1">
                <a:solidFill>
                  <a:schemeClr val="tx1"/>
                </a:solidFill>
                <a:latin typeface="+mn-lt"/>
              </a:rPr>
              <a:t>paziņo</a:t>
            </a:r>
            <a:r>
              <a:rPr lang="lv-lv" sz="2000">
                <a:solidFill>
                  <a:schemeClr val="tx1"/>
                </a:solidFill>
                <a:latin typeface="+mn-lt"/>
              </a:rPr>
              <a:t>/</a:t>
            </a:r>
            <a:r>
              <a:rPr lang="lv-lv" sz="2000" b="1">
                <a:solidFill>
                  <a:schemeClr val="tx1"/>
                </a:solidFill>
                <a:latin typeface="+mn-lt"/>
              </a:rPr>
              <a:t>informē</a:t>
            </a:r>
            <a:r>
              <a:rPr lang="lv-lv" sz="2000">
                <a:solidFill>
                  <a:schemeClr val="tx1"/>
                </a:solidFill>
                <a:latin typeface="+mn-lt"/>
              </a:rPr>
              <a:t> valsts iestādes, attiecīgās Savienības iestādes utt. (</a:t>
            </a:r>
            <a:r>
              <a:rPr lang="en-gb" sz="2000" i="1">
                <a:solidFill>
                  <a:schemeClr val="tx1"/>
                </a:solidFill>
                <a:latin typeface="+mn-lt"/>
              </a:rPr>
              <a:t>OLAF</a:t>
            </a:r>
            <a:r>
              <a:rPr lang="en-gb" sz="2000">
                <a:solidFill>
                  <a:schemeClr val="tx1"/>
                </a:solidFill>
                <a:latin typeface="+mn-lt"/>
              </a:rPr>
              <a:t>), aizdomās turētos vai apsūdzētos, noziegumā cietušos.</a:t>
            </a:r>
          </a:p>
          <a:p>
            <a:pPr marL="0" lvl="1" indent="0" algn="just" rtl="0">
              <a:spcBef>
                <a:spcPts val="1200"/>
              </a:spcBef>
              <a:spcAft>
                <a:spcPts val="200"/>
              </a:spcAft>
              <a:buSzPct val="100000"/>
              <a:buNone/>
            </a:pPr>
            <a:r>
              <a:rPr lang="lv-lv" sz="2500">
                <a:solidFill>
                  <a:schemeClr val="tx1"/>
                </a:solidFill>
                <a:latin typeface="+mn-lt"/>
              </a:rPr>
              <a:t>Skatīt arī reglamenta 57. pantu.</a:t>
            </a:r>
            <a:endParaRPr lang="en-US" sz="2500" dirty="0">
              <a:solidFill>
                <a:schemeClr val="tx1"/>
              </a:solidFill>
              <a:latin typeface="+mn-lt"/>
            </a:endParaRPr>
          </a:p>
          <a:p>
            <a:pPr marL="0" lvl="1" indent="0" rtl="0">
              <a:spcBef>
                <a:spcPts val="1200"/>
              </a:spcBef>
              <a:spcAft>
                <a:spcPts val="200"/>
              </a:spcAft>
              <a:buSzPct val="100000"/>
              <a:buNone/>
            </a:pPr>
            <a:endParaRPr lang="de-AT" sz="2500" dirty="0">
              <a:solidFill>
                <a:schemeClr val="tx1"/>
              </a:solidFill>
              <a:latin typeface="+mn-lt"/>
            </a:endParaRPr>
          </a:p>
          <a:p>
            <a:pPr lvl="1" rtl="0">
              <a:buFont typeface="Wingdings" panose="05000000000000000000" pitchFamily="2" charset="2"/>
              <a:buChar char="Ø"/>
            </a:pPr>
            <a:endParaRPr lang="de-DE" sz="2000" dirty="0"/>
          </a:p>
          <a:p>
            <a:pPr lvl="0" rtl="0">
              <a:buFont typeface="Wingdings" panose="05000000000000000000" pitchFamily="2" charset="2"/>
              <a:buChar char="Ø"/>
            </a:pPr>
            <a:endParaRPr lang="en-US" sz="1800" dirty="0">
              <a:solidFill>
                <a:prstClr val="black"/>
              </a:solidFill>
            </a:endParaRPr>
          </a:p>
          <a:p>
            <a:pPr rtl="0"/>
            <a:endParaRPr lang="de-DE" dirty="0"/>
          </a:p>
        </p:txBody>
      </p:sp>
      <p:sp>
        <p:nvSpPr>
          <p:cNvPr id="5" name="Dia számának helye 4">
            <a:extLst>
              <a:ext uri="{FF2B5EF4-FFF2-40B4-BE49-F238E27FC236}">
                <a16:creationId xmlns:a16="http://schemas.microsoft.com/office/drawing/2014/main" id="{D09139C0-7C15-4123-BD16-44EB78287995}"/>
              </a:ext>
            </a:extLst>
          </p:cNvPr>
          <p:cNvSpPr>
            <a:spLocks noGrp="1"/>
          </p:cNvSpPr>
          <p:nvPr>
            <p:ph type="sldNum" sz="quarter" idx="12"/>
          </p:nvPr>
        </p:nvSpPr>
        <p:spPr/>
        <p:txBody>
          <a:bodyPr rtlCol="0"/>
          <a:lstStyle/>
          <a:p>
            <a:pPr rtl="0"/>
            <a:fld id="{6113E31D-E2AB-40D1-8B51-AFA5AFEF393A}" type="slidenum">
              <a:rPr lang="en-US" smtClean="0"/>
              <a:t>14</a:t>
            </a:fld>
            <a:endParaRPr lang="en-US" dirty="0"/>
          </a:p>
        </p:txBody>
      </p:sp>
    </p:spTree>
    <p:extLst>
      <p:ext uri="{BB962C8B-B14F-4D97-AF65-F5344CB8AC3E}">
        <p14:creationId xmlns:p14="http://schemas.microsoft.com/office/powerpoint/2010/main" val="82701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20995"/>
            <a:ext cx="9967452" cy="918424"/>
          </a:xfrm>
        </p:spPr>
        <p:txBody>
          <a:bodyPr rtlCol="0">
            <a:normAutofit/>
          </a:bodyPr>
          <a:lstStyle/>
          <a:p>
            <a:pPr rtl="0"/>
            <a:r>
              <a:rPr lang="lv-lv"/>
              <a:t>35. pants — Izmeklēšanas izbeigšana</a:t>
            </a:r>
            <a:endParaRPr lang="de-DE" dirty="0"/>
          </a:p>
        </p:txBody>
      </p:sp>
      <p:sp>
        <p:nvSpPr>
          <p:cNvPr id="3" name="Inhaltsplatzhalter 2"/>
          <p:cNvSpPr>
            <a:spLocks noGrp="1"/>
          </p:cNvSpPr>
          <p:nvPr>
            <p:ph idx="1"/>
          </p:nvPr>
        </p:nvSpPr>
        <p:spPr/>
        <p:txBody>
          <a:bodyPr rtlCol="0">
            <a:normAutofit fontScale="70000" lnSpcReduction="20000"/>
          </a:bodyPr>
          <a:lstStyle/>
          <a:p>
            <a:pPr marL="0" indent="0" algn="just" rtl="0">
              <a:buNone/>
            </a:pPr>
            <a:r>
              <a:rPr lang="en-gb" sz="2400" i="1">
                <a:solidFill>
                  <a:schemeClr val="tx1"/>
                </a:solidFill>
                <a:latin typeface="+mn-lt"/>
              </a:rPr>
              <a:t>EPPO </a:t>
            </a:r>
            <a:r>
              <a:rPr lang="en-gb" sz="2400">
                <a:solidFill>
                  <a:schemeClr val="tx1"/>
                </a:solidFill>
                <a:latin typeface="+mn-lt"/>
              </a:rPr>
              <a:t>regulas 35. panta 1. punkts: Ja EDP, kurš nodarbojas ar lietu, uzskata, ka izmeklēšana ir pabeigta, viņš</a:t>
            </a:r>
          </a:p>
          <a:p>
            <a:pPr lvl="0" algn="just" rtl="0">
              <a:buFont typeface="Wingdings" panose="05000000000000000000" pitchFamily="2" charset="2"/>
              <a:buChar char="Ø"/>
            </a:pPr>
            <a:r>
              <a:rPr lang="lv-lv" sz="2400">
                <a:solidFill>
                  <a:schemeClr val="tx1"/>
                </a:solidFill>
                <a:latin typeface="+mn-lt"/>
              </a:rPr>
              <a:t>iesniedz </a:t>
            </a:r>
            <a:r>
              <a:rPr lang="lv-lv" sz="2400" b="1">
                <a:solidFill>
                  <a:schemeClr val="tx1"/>
                </a:solidFill>
                <a:latin typeface="+mn-lt"/>
              </a:rPr>
              <a:t>ziņojumu uzraugošajam Eiropas prokuroram,</a:t>
            </a:r>
          </a:p>
          <a:p>
            <a:pPr lvl="0" algn="just" rtl="0">
              <a:buFont typeface="Wingdings" panose="05000000000000000000" pitchFamily="2" charset="2"/>
              <a:buChar char="Ø"/>
            </a:pPr>
            <a:r>
              <a:rPr lang="lv-lv" sz="2400">
                <a:solidFill>
                  <a:schemeClr val="tx1"/>
                </a:solidFill>
                <a:latin typeface="+mn-lt"/>
              </a:rPr>
              <a:t>kurā ir iekļauts </a:t>
            </a:r>
            <a:r>
              <a:rPr lang="lv-lv" sz="2400" b="1">
                <a:solidFill>
                  <a:schemeClr val="tx1"/>
                </a:solidFill>
                <a:latin typeface="+mn-lt"/>
              </a:rPr>
              <a:t>lietas kopsavilkums un projekts lēmumam;</a:t>
            </a:r>
          </a:p>
          <a:p>
            <a:pPr lvl="0" algn="just" rtl="0">
              <a:buFont typeface="Wingdings" panose="05000000000000000000" pitchFamily="2" charset="2"/>
              <a:buChar char="Ø"/>
            </a:pPr>
            <a:r>
              <a:rPr lang="lv-lv" sz="2400" b="1">
                <a:solidFill>
                  <a:schemeClr val="tx1"/>
                </a:solidFill>
                <a:latin typeface="+mn-lt"/>
              </a:rPr>
              <a:t>EP </a:t>
            </a:r>
            <a:r>
              <a:t>pārsūta dokumentus kompetentajai Pastāvīgajai palātai, </a:t>
            </a:r>
            <a:r>
              <a:rPr lang="lv-lv" sz="2400" b="1">
                <a:solidFill>
                  <a:schemeClr val="tx1"/>
                </a:solidFill>
                <a:latin typeface="+mn-lt"/>
              </a:rPr>
              <a:t>tos papildinot, ja viņš to uzskata par vajadzīgu, ar savu novērtējumu;</a:t>
            </a:r>
          </a:p>
          <a:p>
            <a:pPr lvl="0" algn="just" rtl="0">
              <a:buFont typeface="Wingdings" panose="05000000000000000000" pitchFamily="2" charset="2"/>
              <a:buChar char="Ø"/>
            </a:pPr>
            <a:r>
              <a:rPr lang="lv-lv" sz="2400">
                <a:solidFill>
                  <a:schemeClr val="tx1"/>
                </a:solidFill>
                <a:latin typeface="+mn-lt"/>
              </a:rPr>
              <a:t>ja Pastāvīgā palāta pieņem lēmumu, </a:t>
            </a:r>
            <a:r>
              <a:rPr lang="lv-lv" sz="2400" b="1">
                <a:solidFill>
                  <a:schemeClr val="tx1"/>
                </a:solidFill>
                <a:latin typeface="+mn-lt"/>
              </a:rPr>
              <a:t>kā ierosinājis EDP</a:t>
            </a:r>
            <a:r>
              <a:rPr lang="lv-lv" sz="2400">
                <a:solidFill>
                  <a:schemeClr val="tx1"/>
                </a:solidFill>
                <a:latin typeface="+mn-lt"/>
              </a:rPr>
              <a:t>, </a:t>
            </a:r>
            <a:r>
              <a:rPr lang="en-gb" sz="2400" b="1">
                <a:solidFill>
                  <a:schemeClr val="tx1"/>
                </a:solidFill>
                <a:latin typeface="+mn-lt"/>
              </a:rPr>
              <a:t>viņš attiecīgi turpina lietu.</a:t>
            </a:r>
          </a:p>
          <a:p>
            <a:pPr marL="0" indent="0" algn="just" rtl="0">
              <a:buNone/>
            </a:pPr>
            <a:r>
              <a:rPr lang="lv-lv" sz="2400">
                <a:solidFill>
                  <a:schemeClr val="tx1"/>
                </a:solidFill>
                <a:latin typeface="+mn-lt"/>
              </a:rPr>
              <a:t>Nav prasības, ka Pastāvīgā palāta pārskata lietas materiālus, bet 10. panta 6. punkts: Visi lietas materiāli pēc pieprasījuma ir pieejami kompetentajai Pastāvīgajai palātai lēmumu sagatavošanas nolūkā.</a:t>
            </a:r>
          </a:p>
          <a:p>
            <a:pPr marL="0" lvl="0" indent="0" algn="just" rtl="0">
              <a:buNone/>
            </a:pPr>
            <a:r>
              <a:rPr lang="lv-lv" sz="2400">
                <a:solidFill>
                  <a:schemeClr val="tx1"/>
                </a:solidFill>
                <a:latin typeface="+mn-lt"/>
              </a:rPr>
              <a:t>35. panta 2. punkts: Ja Pastāvīgā palāta </a:t>
            </a:r>
            <a:r>
              <a:rPr lang="lv-lv" sz="2400" b="1">
                <a:solidFill>
                  <a:schemeClr val="tx1"/>
                </a:solidFill>
                <a:latin typeface="+mn-lt"/>
              </a:rPr>
              <a:t>nepieņem EDP ierosināto lēmumu:</a:t>
            </a:r>
          </a:p>
          <a:p>
            <a:pPr lvl="0" algn="just" rtl="0">
              <a:buFont typeface="Wingdings" panose="05000000000000000000" pitchFamily="2" charset="2"/>
              <a:buChar char="Ø"/>
            </a:pPr>
            <a:r>
              <a:rPr lang="lv-lv" sz="2400" b="1">
                <a:solidFill>
                  <a:schemeClr val="tx1"/>
                </a:solidFill>
                <a:latin typeface="+mn-lt"/>
              </a:rPr>
              <a:t>palāta </a:t>
            </a:r>
            <a:r>
              <a:rPr lang="lv-lv" sz="2400">
                <a:solidFill>
                  <a:schemeClr val="tx1"/>
                </a:solidFill>
                <a:latin typeface="+mn-lt"/>
              </a:rPr>
              <a:t>vajadzības gadījumā </a:t>
            </a:r>
            <a:r>
              <a:rPr lang="en-gb" sz="2400" b="1">
                <a:solidFill>
                  <a:schemeClr val="tx1"/>
                </a:solidFill>
                <a:latin typeface="+mn-lt"/>
              </a:rPr>
              <a:t>pati pārskata lietas materiālus;</a:t>
            </a:r>
          </a:p>
          <a:p>
            <a:pPr lvl="0" algn="just" rtl="0">
              <a:buFont typeface="Wingdings" panose="05000000000000000000" pitchFamily="2" charset="2"/>
              <a:buChar char="Ø"/>
            </a:pPr>
            <a:r>
              <a:rPr lang="lv-lv" sz="2400">
                <a:solidFill>
                  <a:schemeClr val="tx1"/>
                </a:solidFill>
                <a:latin typeface="+mn-lt"/>
              </a:rPr>
              <a:t>tad </a:t>
            </a:r>
            <a:r>
              <a:rPr lang="lv-lv" sz="2400" b="1">
                <a:solidFill>
                  <a:schemeClr val="tx1"/>
                </a:solidFill>
                <a:latin typeface="+mn-lt"/>
              </a:rPr>
              <a:t>pieņem galīgo lēmumu </a:t>
            </a:r>
            <a:r>
              <a:rPr lang="lv-lv" sz="2400">
                <a:solidFill>
                  <a:schemeClr val="tx1"/>
                </a:solidFill>
                <a:latin typeface="+mn-lt"/>
              </a:rPr>
              <a:t>(ja iespējams, EDP neveicot turpmākus pasākumus) </a:t>
            </a:r>
            <a:r>
              <a:rPr lang="lv-lv" sz="2400" b="1" u="sng">
                <a:solidFill>
                  <a:schemeClr val="tx1"/>
                </a:solidFill>
                <a:latin typeface="+mn-lt"/>
              </a:rPr>
              <a:t>vai</a:t>
            </a:r>
          </a:p>
          <a:p>
            <a:pPr lvl="0" algn="just" rtl="0">
              <a:buFont typeface="Wingdings" panose="05000000000000000000" pitchFamily="2" charset="2"/>
              <a:buChar char="Ø"/>
            </a:pPr>
            <a:r>
              <a:rPr lang="lv-lv" sz="2400" b="1">
                <a:solidFill>
                  <a:schemeClr val="tx1"/>
                </a:solidFill>
                <a:latin typeface="+mn-lt"/>
              </a:rPr>
              <a:t>sniedz turpmākus norādījumus EDP, </a:t>
            </a:r>
            <a:r>
              <a:rPr lang="lv-lv" sz="2400">
                <a:solidFill>
                  <a:schemeClr val="tx1"/>
                </a:solidFill>
                <a:latin typeface="+mn-lt"/>
              </a:rPr>
              <a:t>piem., veikt papildu izmeklēšanu nolūkā nodot lietu tiesai, nevis to izbeigt, vai par nosacījumu izmaiņām, kas apsūdzētajam ir jāizpilda saskaņā ar 40. pantu par vienkāršotu kriminālvajāšanas procedūru.</a:t>
            </a:r>
          </a:p>
          <a:p>
            <a:pPr lvl="0" rtl="0">
              <a:buFont typeface="Wingdings" panose="05000000000000000000" pitchFamily="2" charset="2"/>
              <a:buChar char="Ø"/>
            </a:pPr>
            <a:endParaRPr lang="en-US" sz="1800" dirty="0">
              <a:solidFill>
                <a:prstClr val="black"/>
              </a:solidFill>
            </a:endParaRPr>
          </a:p>
          <a:p>
            <a:pPr rtl="0"/>
            <a:endParaRPr lang="de-DE" dirty="0"/>
          </a:p>
        </p:txBody>
      </p:sp>
      <p:sp>
        <p:nvSpPr>
          <p:cNvPr id="5" name="Dia számának helye 4">
            <a:extLst>
              <a:ext uri="{FF2B5EF4-FFF2-40B4-BE49-F238E27FC236}">
                <a16:creationId xmlns:a16="http://schemas.microsoft.com/office/drawing/2014/main" id="{62C9985B-A6F9-41D5-A78B-3D70CE8BADE0}"/>
              </a:ext>
            </a:extLst>
          </p:cNvPr>
          <p:cNvSpPr>
            <a:spLocks noGrp="1"/>
          </p:cNvSpPr>
          <p:nvPr>
            <p:ph type="sldNum" sz="quarter" idx="12"/>
          </p:nvPr>
        </p:nvSpPr>
        <p:spPr/>
        <p:txBody>
          <a:bodyPr rtlCol="0"/>
          <a:lstStyle/>
          <a:p>
            <a:pPr rtl="0"/>
            <a:fld id="{6113E31D-E2AB-40D1-8B51-AFA5AFEF393A}" type="slidenum">
              <a:rPr lang="en-US" smtClean="0"/>
              <a:t>15</a:t>
            </a:fld>
            <a:endParaRPr lang="en-US" dirty="0"/>
          </a:p>
        </p:txBody>
      </p:sp>
    </p:spTree>
    <p:extLst>
      <p:ext uri="{BB962C8B-B14F-4D97-AF65-F5344CB8AC3E}">
        <p14:creationId xmlns:p14="http://schemas.microsoft.com/office/powerpoint/2010/main" val="190844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5" name="Gerade Verbindung 254"/>
          <p:cNvCxnSpPr/>
          <p:nvPr/>
        </p:nvCxnSpPr>
        <p:spPr>
          <a:xfrm flipV="1">
            <a:off x="4151785" y="4713915"/>
            <a:ext cx="6018020" cy="1598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2142140" y="4722595"/>
            <a:ext cx="2009645"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459596" y="3583957"/>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AT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ECP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EE</a:t>
            </a:r>
          </a:p>
        </p:txBody>
      </p:sp>
      <p:sp>
        <p:nvSpPr>
          <p:cNvPr id="10" name="Rechteck 9"/>
          <p:cNvSpPr/>
          <p:nvPr/>
        </p:nvSpPr>
        <p:spPr>
          <a:xfrm>
            <a:off x="2214148" y="5664832"/>
            <a:ext cx="2361617"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sz="1600" dirty="0"/>
              <a:t>izmeklēšana </a:t>
            </a:r>
          </a:p>
          <a:p>
            <a:pPr algn="ctr" rtl="0"/>
            <a:r>
              <a:rPr lang="lv-lv" sz="1600" dirty="0"/>
              <a:t>pabeigta (35. panta 1. punkts)</a:t>
            </a:r>
            <a:endParaRPr lang="de-AT" sz="1600" dirty="0"/>
          </a:p>
        </p:txBody>
      </p:sp>
      <p:cxnSp>
        <p:nvCxnSpPr>
          <p:cNvPr id="26" name="Gerade Verbindung 25"/>
          <p:cNvCxnSpPr/>
          <p:nvPr/>
        </p:nvCxnSpPr>
        <p:spPr>
          <a:xfrm>
            <a:off x="2167680" y="1702620"/>
            <a:ext cx="8053464"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flipV="1">
            <a:off x="2167680" y="2674099"/>
            <a:ext cx="2056112" cy="42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cxnSpLocks/>
          </p:cNvCxnSpPr>
          <p:nvPr/>
        </p:nvCxnSpPr>
        <p:spPr>
          <a:xfrm flipH="1">
            <a:off x="2142140" y="1702620"/>
            <a:ext cx="25540" cy="298405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10237216" y="1777039"/>
            <a:ext cx="4597" cy="29096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2927648" y="4232030"/>
            <a:ext cx="0" cy="143280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a:off x="4223792" y="2674528"/>
            <a:ext cx="0" cy="188468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p:nvPr/>
        </p:nvCxnSpPr>
        <p:spPr>
          <a:xfrm flipV="1">
            <a:off x="2927648" y="2995834"/>
            <a:ext cx="2088232" cy="54930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rtlCol="0">
            <a:spAutoFit/>
          </a:bodyPr>
          <a:lstStyle/>
          <a:p>
            <a:pPr algn="ctr" rtl="0"/>
            <a:r>
              <a:rPr lang="lv-lv" sz="3200" b="1">
                <a:solidFill>
                  <a:srgbClr val="C00000"/>
                </a:solidFill>
              </a:rPr>
              <a:t>Palāta</a:t>
            </a:r>
          </a:p>
        </p:txBody>
      </p:sp>
      <p:sp>
        <p:nvSpPr>
          <p:cNvPr id="54" name="Titel 1"/>
          <p:cNvSpPr txBox="1">
            <a:spLocks/>
          </p:cNvSpPr>
          <p:nvPr/>
        </p:nvSpPr>
        <p:spPr>
          <a:xfrm>
            <a:off x="1991544" y="260648"/>
            <a:ext cx="8229600" cy="1143000"/>
          </a:xfrm>
          <a:prstGeom prst="rect">
            <a:avLst/>
          </a:prstGeom>
        </p:spPr>
        <p:txBody>
          <a:bodyPr rtlCol="0">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0"/>
            <a:r>
              <a:rPr lang="lv-lv" b="1"/>
              <a:t>Lēmuma procesi, izbeidzot izmeklēšanu</a:t>
            </a:r>
          </a:p>
        </p:txBody>
      </p:sp>
      <p:sp>
        <p:nvSpPr>
          <p:cNvPr id="56" name="Abgerundetes Rechteck 55"/>
          <p:cNvSpPr/>
          <p:nvPr/>
        </p:nvSpPr>
        <p:spPr>
          <a:xfrm>
            <a:off x="2226179" y="4839482"/>
            <a:ext cx="1886651"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sz="1200" b="1"/>
              <a:t>Ziņojums (iekļauts lietas kopsavilkums un projekts lēmumam)</a:t>
            </a:r>
          </a:p>
        </p:txBody>
      </p:sp>
      <p:sp>
        <p:nvSpPr>
          <p:cNvPr id="61" name="Abgerundetes Rechteck 60"/>
          <p:cNvSpPr/>
          <p:nvPr/>
        </p:nvSpPr>
        <p:spPr>
          <a:xfrm>
            <a:off x="2297935" y="2780929"/>
            <a:ext cx="1853850" cy="679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sz="1200" b="1"/>
              <a:t>EDP ziņojums un, ja nepieciešams, EP paša novērtējums</a:t>
            </a:r>
          </a:p>
        </p:txBody>
      </p:sp>
      <p:sp>
        <p:nvSpPr>
          <p:cNvPr id="69" name="Abgerundetes Rechteck 68"/>
          <p:cNvSpPr/>
          <p:nvPr/>
        </p:nvSpPr>
        <p:spPr>
          <a:xfrm>
            <a:off x="5015881" y="2680070"/>
            <a:ext cx="3039306" cy="659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sz="1200" b="1"/>
              <a:t>Palātas lēmums (10. panta 3. punkts)</a:t>
            </a:r>
          </a:p>
        </p:txBody>
      </p:sp>
      <p:cxnSp>
        <p:nvCxnSpPr>
          <p:cNvPr id="77" name="Gerade Verbindung mit Pfeil 76"/>
          <p:cNvCxnSpPr/>
          <p:nvPr/>
        </p:nvCxnSpPr>
        <p:spPr>
          <a:xfrm flipH="1">
            <a:off x="5960863" y="3376305"/>
            <a:ext cx="819156" cy="5316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01" name="Ellipse 100"/>
          <p:cNvSpPr/>
          <p:nvPr/>
        </p:nvSpPr>
        <p:spPr>
          <a:xfrm>
            <a:off x="4359261" y="3699899"/>
            <a:ext cx="1668800"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sz="1100" dirty="0">
                <a:solidFill>
                  <a:schemeClr val="accent1">
                    <a:lumMod val="50000"/>
                  </a:schemeClr>
                </a:solidFill>
              </a:rPr>
              <a:t>Ne, kā to ir ierosinājis EDP (35. panta 2. punkts)</a:t>
            </a:r>
          </a:p>
        </p:txBody>
      </p:sp>
      <p:sp>
        <p:nvSpPr>
          <p:cNvPr id="102" name="Ellipse 101"/>
          <p:cNvSpPr/>
          <p:nvPr/>
        </p:nvSpPr>
        <p:spPr>
          <a:xfrm>
            <a:off x="6543019" y="3798726"/>
            <a:ext cx="1512167"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rtl="0" fontAlgn="auto">
              <a:lnSpc>
                <a:spcPct val="100000"/>
              </a:lnSpc>
              <a:spcBef>
                <a:spcPts val="0"/>
              </a:spcBef>
              <a:spcAft>
                <a:spcPts val="0"/>
              </a:spcAft>
              <a:buClrTx/>
              <a:buSzTx/>
              <a:buFontTx/>
              <a:buNone/>
              <a:tabLst/>
              <a:defRPr/>
            </a:pPr>
            <a:r>
              <a:rPr lang="lv-lv" sz="1100" dirty="0">
                <a:solidFill>
                  <a:schemeClr val="accent1">
                    <a:lumMod val="50000"/>
                  </a:schemeClr>
                </a:solidFill>
              </a:rPr>
              <a:t>Kā ierosinājis EDP </a:t>
            </a:r>
            <a:br>
              <a:rPr lang="en-US" sz="1100" dirty="0">
                <a:solidFill>
                  <a:schemeClr val="accent1">
                    <a:lumMod val="50000"/>
                  </a:schemeClr>
                </a:solidFill>
              </a:rPr>
            </a:br>
            <a:r>
              <a:rPr lang="lv-lv" sz="1100" dirty="0">
                <a:solidFill>
                  <a:schemeClr val="accent1">
                    <a:lumMod val="50000"/>
                  </a:schemeClr>
                </a:solidFill>
              </a:rPr>
              <a:t>(35. panta 1. punkts)</a:t>
            </a:r>
            <a:endParaRPr lang="en-US" sz="1100" dirty="0"/>
          </a:p>
        </p:txBody>
      </p:sp>
      <p:sp>
        <p:nvSpPr>
          <p:cNvPr id="104" name="Rechteck 103"/>
          <p:cNvSpPr/>
          <p:nvPr/>
        </p:nvSpPr>
        <p:spPr>
          <a:xfrm>
            <a:off x="6780018" y="5101786"/>
            <a:ext cx="3441127" cy="1211119"/>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dirty="0"/>
              <a:t>EDP DE: turpina lietu,</a:t>
            </a:r>
          </a:p>
          <a:p>
            <a:pPr algn="ctr" rtl="0"/>
            <a:r>
              <a:rPr lang="lv-lv" sz="1400" dirty="0"/>
              <a:t>paziņo/informē valsts iestādes, attiecīgās Savienības iestādes utt. (</a:t>
            </a:r>
            <a:r>
              <a:rPr lang="en-gb" sz="1400" i="1" dirty="0"/>
              <a:t>OLAF</a:t>
            </a:r>
            <a:r>
              <a:rPr lang="en-gb" sz="1400" dirty="0"/>
              <a:t>), </a:t>
            </a:r>
            <a:r>
              <a:rPr lang="en-gb" sz="1400" dirty="0" err="1"/>
              <a:t>aizdomās</a:t>
            </a:r>
            <a:r>
              <a:rPr lang="en-gb" sz="1400" dirty="0"/>
              <a:t> </a:t>
            </a:r>
            <a:r>
              <a:rPr lang="en-gb" sz="1400" dirty="0" err="1"/>
              <a:t>turētos</a:t>
            </a:r>
            <a:r>
              <a:rPr lang="en-gb" sz="1400" dirty="0"/>
              <a:t> </a:t>
            </a:r>
            <a:r>
              <a:rPr lang="en-gb" sz="1400" dirty="0" err="1"/>
              <a:t>vai</a:t>
            </a:r>
            <a:r>
              <a:rPr lang="en-gb" sz="1400" dirty="0"/>
              <a:t> </a:t>
            </a:r>
            <a:r>
              <a:rPr lang="en-gb" sz="1400" dirty="0" err="1"/>
              <a:t>apsūdzētos</a:t>
            </a:r>
            <a:r>
              <a:rPr lang="en-gb" sz="1400" dirty="0"/>
              <a:t>, </a:t>
            </a:r>
            <a:r>
              <a:rPr lang="en-gb" sz="1400" dirty="0" err="1"/>
              <a:t>noziegumā</a:t>
            </a:r>
            <a:r>
              <a:rPr lang="en-gb" sz="1400" dirty="0"/>
              <a:t> </a:t>
            </a:r>
            <a:r>
              <a:rPr lang="en-gb" sz="1400" dirty="0" err="1"/>
              <a:t>cietušos</a:t>
            </a:r>
            <a:r>
              <a:rPr lang="en-gb" sz="1400" dirty="0"/>
              <a:t>.</a:t>
            </a:r>
            <a:endParaRPr lang="de-AT" sz="1400" dirty="0"/>
          </a:p>
        </p:txBody>
      </p:sp>
      <p:sp>
        <p:nvSpPr>
          <p:cNvPr id="106" name="Ellipse 105"/>
          <p:cNvSpPr/>
          <p:nvPr/>
        </p:nvSpPr>
        <p:spPr>
          <a:xfrm>
            <a:off x="8339488" y="3402560"/>
            <a:ext cx="1776770" cy="1080611"/>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defRPr/>
            </a:pPr>
            <a:r>
              <a:rPr lang="lv-lv" sz="1200" dirty="0">
                <a:solidFill>
                  <a:schemeClr val="accent1">
                    <a:lumMod val="50000"/>
                  </a:schemeClr>
                </a:solidFill>
              </a:rPr>
              <a:t>Priekšlikums kriminālvajāšanai un palātas lēmums 21 dienas laikā</a:t>
            </a:r>
          </a:p>
        </p:txBody>
      </p:sp>
      <p:cxnSp>
        <p:nvCxnSpPr>
          <p:cNvPr id="107" name="Gerade Verbindung mit Pfeil 106"/>
          <p:cNvCxnSpPr>
            <a:endCxn id="102" idx="0"/>
          </p:cNvCxnSpPr>
          <p:nvPr/>
        </p:nvCxnSpPr>
        <p:spPr>
          <a:xfrm>
            <a:off x="6780018" y="3376306"/>
            <a:ext cx="519085" cy="42242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8" name="Gerade Verbindung mit Pfeil 107"/>
          <p:cNvCxnSpPr>
            <a:cxnSpLocks/>
            <a:endCxn id="106" idx="1"/>
          </p:cNvCxnSpPr>
          <p:nvPr/>
        </p:nvCxnSpPr>
        <p:spPr>
          <a:xfrm>
            <a:off x="6780018" y="3376305"/>
            <a:ext cx="1819672" cy="18450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9" name="Gerade Verbindung mit Pfeil 108"/>
          <p:cNvCxnSpPr>
            <a:cxnSpLocks/>
            <a:stCxn id="106" idx="4"/>
            <a:endCxn id="104" idx="0"/>
          </p:cNvCxnSpPr>
          <p:nvPr/>
        </p:nvCxnSpPr>
        <p:spPr>
          <a:xfrm flipH="1">
            <a:off x="8500582" y="4483171"/>
            <a:ext cx="727291" cy="618615"/>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4" name="Gerade Verbindung mit Pfeil 113"/>
          <p:cNvCxnSpPr/>
          <p:nvPr/>
        </p:nvCxnSpPr>
        <p:spPr>
          <a:xfrm>
            <a:off x="7536160" y="4563105"/>
            <a:ext cx="767288" cy="53868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7" name="Abgerundetes Rechteck 116"/>
          <p:cNvSpPr/>
          <p:nvPr/>
        </p:nvSpPr>
        <p:spPr>
          <a:xfrm>
            <a:off x="4564974" y="4825276"/>
            <a:ext cx="1370775"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sz="1200" b="1"/>
              <a:t>Palātas </a:t>
            </a:r>
            <a:br>
              <a:rPr lang="en-US" sz="1200" b="1" dirty="0"/>
            </a:br>
            <a:r>
              <a:rPr lang="lv-lv" sz="1200" b="1"/>
              <a:t>lietas dokumentu pārskatīšana </a:t>
            </a:r>
            <a:br>
              <a:rPr lang="en-US" sz="1200" b="1" dirty="0"/>
            </a:br>
            <a:r>
              <a:rPr lang="lv-lv" sz="1200" b="1"/>
              <a:t>(35. panta 2. punkts)</a:t>
            </a:r>
          </a:p>
        </p:txBody>
      </p:sp>
      <p:cxnSp>
        <p:nvCxnSpPr>
          <p:cNvPr id="126" name="Gerade Verbindung mit Pfeil 125"/>
          <p:cNvCxnSpPr>
            <a:cxnSpLocks/>
          </p:cNvCxnSpPr>
          <p:nvPr/>
        </p:nvCxnSpPr>
        <p:spPr>
          <a:xfrm>
            <a:off x="5960863" y="5032823"/>
            <a:ext cx="132898" cy="59273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61" name="Rechteck 160"/>
          <p:cNvSpPr/>
          <p:nvPr/>
        </p:nvSpPr>
        <p:spPr>
          <a:xfrm>
            <a:off x="4917978" y="5664832"/>
            <a:ext cx="163161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EDP DE</a:t>
            </a:r>
            <a:endParaRPr lang="de-AT" dirty="0"/>
          </a:p>
        </p:txBody>
      </p:sp>
      <p:cxnSp>
        <p:nvCxnSpPr>
          <p:cNvPr id="169" name="Gerade Verbindung 168"/>
          <p:cNvCxnSpPr/>
          <p:nvPr/>
        </p:nvCxnSpPr>
        <p:spPr>
          <a:xfrm>
            <a:off x="4577506" y="6014553"/>
            <a:ext cx="30824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2" name="Gerade Verbindung mit Pfeil 181"/>
          <p:cNvCxnSpPr>
            <a:cxnSpLocks/>
          </p:cNvCxnSpPr>
          <p:nvPr/>
        </p:nvCxnSpPr>
        <p:spPr>
          <a:xfrm flipV="1">
            <a:off x="5957693" y="3402560"/>
            <a:ext cx="830496" cy="163026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00" name="Gerade Verbindung 199"/>
          <p:cNvCxnSpPr>
            <a:stCxn id="117" idx="0"/>
            <a:endCxn id="101" idx="4"/>
          </p:cNvCxnSpPr>
          <p:nvPr/>
        </p:nvCxnSpPr>
        <p:spPr>
          <a:xfrm flipH="1" flipV="1">
            <a:off x="5193661" y="4427181"/>
            <a:ext cx="56701" cy="3980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hteck 5">
            <a:extLst>
              <a:ext uri="{FF2B5EF4-FFF2-40B4-BE49-F238E27FC236}">
                <a16:creationId xmlns:a16="http://schemas.microsoft.com/office/drawing/2014/main" id="{81B2E480-C3C4-47FA-913E-D0D9A8741F56}"/>
              </a:ext>
            </a:extLst>
          </p:cNvPr>
          <p:cNvSpPr/>
          <p:nvPr/>
        </p:nvSpPr>
        <p:spPr>
          <a:xfrm>
            <a:off x="10604809" y="2505876"/>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u="sng"/>
              <a:t>Piezīme:</a:t>
            </a:r>
          </a:p>
          <a:p>
            <a:pPr algn="ctr" rtl="0"/>
            <a:r>
              <a:rPr lang="lv-lv"/>
              <a:t>DE, FR, IT, EE izvēlēti kā piemēri — varētu būt arī citas iesaistītās dalībvalstis</a:t>
            </a:r>
          </a:p>
        </p:txBody>
      </p:sp>
      <p:sp>
        <p:nvSpPr>
          <p:cNvPr id="5" name="Dia számának helye 4">
            <a:extLst>
              <a:ext uri="{FF2B5EF4-FFF2-40B4-BE49-F238E27FC236}">
                <a16:creationId xmlns:a16="http://schemas.microsoft.com/office/drawing/2014/main" id="{BD069947-D290-4691-9699-771691223180}"/>
              </a:ext>
            </a:extLst>
          </p:cNvPr>
          <p:cNvSpPr>
            <a:spLocks noGrp="1"/>
          </p:cNvSpPr>
          <p:nvPr>
            <p:ph type="sldNum" sz="quarter" idx="12"/>
          </p:nvPr>
        </p:nvSpPr>
        <p:spPr/>
        <p:txBody>
          <a:bodyPr rtlCol="0"/>
          <a:lstStyle/>
          <a:p>
            <a:pPr rtl="0"/>
            <a:fld id="{BD6A5DC3-65FA-44A1-B227-31C7D26446A5}" type="slidenum">
              <a:rPr lang="de-DE" smtClean="0"/>
              <a:t>16</a:t>
            </a:fld>
            <a:endParaRPr lang="de-DE"/>
          </a:p>
        </p:txBody>
      </p:sp>
    </p:spTree>
    <p:extLst>
      <p:ext uri="{BB962C8B-B14F-4D97-AF65-F5344CB8AC3E}">
        <p14:creationId xmlns:p14="http://schemas.microsoft.com/office/powerpoint/2010/main" val="251524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Saskaņā ar valsts tiesību aktiem </a:t>
            </a:r>
            <a:br>
              <a:rPr lang="en-GB" dirty="0"/>
            </a:br>
            <a:r>
              <a:rPr lang="lv-lv"/>
              <a:t>pieņemamie lēmumi</a:t>
            </a:r>
          </a:p>
        </p:txBody>
      </p:sp>
      <p:sp>
        <p:nvSpPr>
          <p:cNvPr id="3" name="Inhaltsplatzhalter 2"/>
          <p:cNvSpPr>
            <a:spLocks noGrp="1"/>
          </p:cNvSpPr>
          <p:nvPr>
            <p:ph idx="1"/>
          </p:nvPr>
        </p:nvSpPr>
        <p:spPr/>
        <p:txBody>
          <a:bodyPr rtlCol="0">
            <a:normAutofit fontScale="92500" lnSpcReduction="10000"/>
          </a:bodyPr>
          <a:lstStyle/>
          <a:p>
            <a:pPr marL="0" indent="0" algn="just" rtl="0">
              <a:buNone/>
            </a:pPr>
            <a:r>
              <a:rPr lang="en-gb" sz="1800" i="1">
                <a:solidFill>
                  <a:schemeClr val="tx1"/>
                </a:solidFill>
                <a:latin typeface="+mn-lt"/>
              </a:rPr>
              <a:t>EPPO</a:t>
            </a:r>
            <a:r>
              <a:rPr lang="en-gb" sz="1800">
                <a:solidFill>
                  <a:schemeClr val="tx1"/>
                </a:solidFill>
                <a:latin typeface="+mn-lt"/>
              </a:rPr>
              <a:t> regulas 5. panta 3. punkts: “Izmeklēšanu un kriminālvajāšanu, ko veic </a:t>
            </a:r>
            <a:r>
              <a:rPr lang="en-gb" sz="1800" i="1">
                <a:solidFill>
                  <a:schemeClr val="tx1"/>
                </a:solidFill>
                <a:latin typeface="+mn-lt"/>
              </a:rPr>
              <a:t>EPPO</a:t>
            </a:r>
            <a:r>
              <a:rPr lang="en-gb" sz="1800">
                <a:solidFill>
                  <a:schemeClr val="tx1"/>
                </a:solidFill>
                <a:latin typeface="+mn-lt"/>
              </a:rPr>
              <a:t> vārdā, reglamentē ar </a:t>
            </a:r>
            <a:r>
              <a:rPr lang="lv-lv" sz="1800" b="1">
                <a:solidFill>
                  <a:schemeClr val="tx1"/>
                </a:solidFill>
                <a:latin typeface="+mn-lt"/>
              </a:rPr>
              <a:t>šo regulu</a:t>
            </a:r>
            <a:r>
              <a:rPr lang="lv-lv" sz="1800">
                <a:solidFill>
                  <a:schemeClr val="tx1"/>
                </a:solidFill>
                <a:latin typeface="+mn-lt"/>
              </a:rPr>
              <a:t>. </a:t>
            </a:r>
            <a:r>
              <a:rPr lang="lv-lv" sz="1800" b="1">
                <a:solidFill>
                  <a:schemeClr val="tx1"/>
                </a:solidFill>
                <a:latin typeface="+mn-lt"/>
              </a:rPr>
              <a:t>Valsts tiesību aktus </a:t>
            </a:r>
            <a:r>
              <a:rPr lang="lv-lv" sz="1800">
                <a:solidFill>
                  <a:schemeClr val="tx1"/>
                </a:solidFill>
                <a:latin typeface="+mn-lt"/>
              </a:rPr>
              <a:t>piemēro </a:t>
            </a:r>
            <a:r>
              <a:rPr lang="lv-lv" sz="1800" b="1">
                <a:solidFill>
                  <a:schemeClr val="tx1"/>
                </a:solidFill>
                <a:latin typeface="+mn-lt"/>
              </a:rPr>
              <a:t>tiktāl, ciktāl jautājums netiek reglamentēts ar šo regulu.</a:t>
            </a:r>
            <a:r>
              <a:rPr lang="lv-lv" sz="1800">
                <a:solidFill>
                  <a:schemeClr val="tx1"/>
                </a:solidFill>
                <a:latin typeface="+mn-lt"/>
              </a:rPr>
              <a:t> Ja vien šajā regulā nav noteikts citādi, piemērojamie valsts tiesību akti ir</a:t>
            </a:r>
            <a:r>
              <a:rPr lang="lv-lv" sz="1800" b="1">
                <a:solidFill>
                  <a:schemeClr val="tx1"/>
                </a:solidFill>
                <a:latin typeface="+mn-lt"/>
              </a:rPr>
              <a:t> tās dalībvalsts tiesību akti, kuras Eiropas deleģētais prokurors nodarbojas ar lietu</a:t>
            </a:r>
            <a:r>
              <a:rPr lang="lv-lv" sz="1800">
                <a:solidFill>
                  <a:schemeClr val="tx1"/>
                </a:solidFill>
                <a:latin typeface="+mn-lt"/>
              </a:rPr>
              <a:t> saskaņā ar 13. panta 1. punktu. Ja jautājumu reglamentē gan ar valsts tiesību aktiem, gan ar šo regulu, noteicošā ir regula.”</a:t>
            </a:r>
          </a:p>
          <a:p>
            <a:pPr marL="0" indent="0" algn="just" rtl="0">
              <a:buNone/>
            </a:pPr>
            <a:endParaRPr lang="en-US" sz="1400" dirty="0">
              <a:solidFill>
                <a:schemeClr val="tx1"/>
              </a:solidFill>
              <a:latin typeface="+mn-lt"/>
            </a:endParaRPr>
          </a:p>
          <a:p>
            <a:pPr marL="0" indent="0" algn="just" rtl="0">
              <a:buNone/>
            </a:pPr>
            <a:r>
              <a:rPr lang="en-gb" sz="1800" i="1">
                <a:solidFill>
                  <a:schemeClr val="tx1"/>
                </a:solidFill>
                <a:latin typeface="+mn-lt"/>
              </a:rPr>
              <a:t>EPPO</a:t>
            </a:r>
            <a:r>
              <a:rPr lang="en-gb" sz="1800">
                <a:solidFill>
                  <a:schemeClr val="tx1"/>
                </a:solidFill>
                <a:latin typeface="+mn-lt"/>
              </a:rPr>
              <a:t> regulas 13. panta 1. punkts: “</a:t>
            </a:r>
            <a:r>
              <a:rPr lang="lv-lv" sz="1800" b="1">
                <a:solidFill>
                  <a:schemeClr val="tx1"/>
                </a:solidFill>
                <a:latin typeface="+mn-lt"/>
              </a:rPr>
              <a:t>Eiropas deleģētie prokurori</a:t>
            </a:r>
            <a:r>
              <a:rPr lang="lv-lv" sz="1800">
                <a:solidFill>
                  <a:schemeClr val="tx1"/>
                </a:solidFill>
                <a:latin typeface="+mn-lt"/>
              </a:rPr>
              <a:t> rīkojas </a:t>
            </a:r>
            <a:r>
              <a:rPr lang="en-gb" sz="1800" b="1" i="1">
                <a:solidFill>
                  <a:schemeClr val="tx1"/>
                </a:solidFill>
                <a:latin typeface="+mn-lt"/>
              </a:rPr>
              <a:t>EPPO</a:t>
            </a:r>
            <a:r>
              <a:rPr lang="lv-lv" sz="1800" b="1">
                <a:solidFill>
                  <a:schemeClr val="tx1"/>
                </a:solidFill>
                <a:latin typeface="+mn-lt"/>
              </a:rPr>
              <a:t> vārdā savās attiecīgajās dalībvalstīs</a:t>
            </a:r>
            <a:r>
              <a:rPr lang="lv-lv" sz="1800">
                <a:solidFill>
                  <a:schemeClr val="tx1"/>
                </a:solidFill>
                <a:latin typeface="+mn-lt"/>
              </a:rPr>
              <a:t>, un viņiem ir</a:t>
            </a:r>
            <a:r>
              <a:rPr lang="lv-lv" sz="1800" b="1">
                <a:solidFill>
                  <a:schemeClr val="tx1"/>
                </a:solidFill>
                <a:latin typeface="+mn-lt"/>
              </a:rPr>
              <a:t> tādas pašas pilnvaras kā valsts prokuroriem</a:t>
            </a:r>
            <a:r>
              <a:rPr lang="lv-lv" sz="1800">
                <a:solidFill>
                  <a:schemeClr val="tx1"/>
                </a:solidFill>
                <a:latin typeface="+mn-lt"/>
              </a:rPr>
              <a:t> attiecībā uz izmeklēšanu, </a:t>
            </a:r>
            <a:r>
              <a:rPr lang="lv-lv" sz="1800" b="1">
                <a:solidFill>
                  <a:schemeClr val="tx1"/>
                </a:solidFill>
                <a:latin typeface="+mn-lt"/>
              </a:rPr>
              <a:t>kriminālvajāšanu </a:t>
            </a:r>
            <a:r>
              <a:rPr lang="lv-lv" sz="1800">
                <a:solidFill>
                  <a:schemeClr val="tx1"/>
                </a:solidFill>
                <a:latin typeface="+mn-lt"/>
              </a:rPr>
              <a:t>un </a:t>
            </a:r>
            <a:r>
              <a:rPr lang="lv-lv" sz="1800" b="1">
                <a:solidFill>
                  <a:schemeClr val="tx1"/>
                </a:solidFill>
                <a:latin typeface="+mn-lt"/>
              </a:rPr>
              <a:t>lietu nodošanu tiesai</a:t>
            </a:r>
            <a:r>
              <a:rPr lang="lv-lv" sz="1800">
                <a:solidFill>
                  <a:schemeClr val="tx1"/>
                </a:solidFill>
                <a:latin typeface="+mn-lt"/>
              </a:rPr>
              <a:t> — papildus tiem piešķirtajām īpašajām pilnvarām un statusam un atkarībā no šīm īpašajām pilnvarām un statusa, un saskaņā ar šajā regulā izklāstītajiem nosacījumiem.</a:t>
            </a:r>
            <a:br>
              <a:rPr lang="en-US" sz="1800" dirty="0">
                <a:solidFill>
                  <a:schemeClr val="tx1"/>
                </a:solidFill>
                <a:latin typeface="+mn-lt"/>
              </a:rPr>
            </a:br>
            <a:r>
              <a:rPr lang="lv-lv" sz="1800">
                <a:solidFill>
                  <a:schemeClr val="tx1"/>
                </a:solidFill>
                <a:latin typeface="+mn-lt"/>
              </a:rPr>
              <a:t>Eiropas deleģētie prokurori ir atbildīgi par izmeklēšanu un </a:t>
            </a:r>
            <a:r>
              <a:rPr lang="lv-lv" sz="1800" b="1">
                <a:solidFill>
                  <a:schemeClr val="tx1"/>
                </a:solidFill>
                <a:latin typeface="+mn-lt"/>
              </a:rPr>
              <a:t>kriminālvajāšanu, ko tie ir uzsākuši</a:t>
            </a:r>
            <a:r>
              <a:rPr lang="lv-lv" sz="1800">
                <a:solidFill>
                  <a:schemeClr val="tx1"/>
                </a:solidFill>
                <a:latin typeface="+mn-lt"/>
              </a:rPr>
              <a:t>, kas tiem ir </a:t>
            </a:r>
            <a:r>
              <a:rPr lang="lv-lv" sz="1800" b="1">
                <a:solidFill>
                  <a:schemeClr val="tx1"/>
                </a:solidFill>
                <a:latin typeface="+mn-lt"/>
              </a:rPr>
              <a:t>iedalīta</a:t>
            </a:r>
            <a:r>
              <a:rPr lang="lv-lv" sz="1800">
                <a:solidFill>
                  <a:schemeClr val="tx1"/>
                </a:solidFill>
                <a:latin typeface="+mn-lt"/>
              </a:rPr>
              <a:t> vai ko tie ir pārņēmuši, īstenojot </a:t>
            </a:r>
            <a:r>
              <a:rPr lang="lv-lv" sz="1800" b="1">
                <a:solidFill>
                  <a:schemeClr val="tx1"/>
                </a:solidFill>
                <a:latin typeface="+mn-lt"/>
              </a:rPr>
              <a:t>pārņemšanas</a:t>
            </a:r>
            <a:r>
              <a:rPr lang="lv-lv" sz="1800">
                <a:solidFill>
                  <a:schemeClr val="tx1"/>
                </a:solidFill>
                <a:latin typeface="+mn-lt"/>
              </a:rPr>
              <a:t> tiesības.</a:t>
            </a:r>
            <a:endParaRPr lang="hu-HU" sz="1800" dirty="0">
              <a:solidFill>
                <a:schemeClr val="tx1"/>
              </a:solidFill>
              <a:latin typeface="+mn-lt"/>
            </a:endParaRPr>
          </a:p>
          <a:p>
            <a:pPr marL="0" indent="0" algn="just" rtl="0">
              <a:buNone/>
            </a:pPr>
            <a:br>
              <a:rPr lang="en-US" sz="1800" dirty="0">
                <a:solidFill>
                  <a:schemeClr val="tx1"/>
                </a:solidFill>
                <a:latin typeface="+mn-lt"/>
              </a:rPr>
            </a:br>
            <a:r>
              <a:rPr lang="lv-lv" sz="1800">
                <a:solidFill>
                  <a:schemeClr val="tx1"/>
                </a:solidFill>
                <a:latin typeface="+mn-lt"/>
              </a:rPr>
              <a:t>Eiropas deleģētie prokurori ir atbildīgi arī par </a:t>
            </a:r>
            <a:r>
              <a:rPr lang="lv-lv" sz="1800" b="1">
                <a:solidFill>
                  <a:schemeClr val="tx1"/>
                </a:solidFill>
                <a:latin typeface="+mn-lt"/>
              </a:rPr>
              <a:t>lietas nodošanu tiesai, jo īpaši </a:t>
            </a:r>
            <a:r>
              <a:rPr lang="lv-lv" sz="1800">
                <a:solidFill>
                  <a:schemeClr val="tx1"/>
                </a:solidFill>
                <a:latin typeface="+mn-lt"/>
              </a:rPr>
              <a:t>tiem ir pilnvaras </a:t>
            </a:r>
            <a:r>
              <a:rPr lang="lv-lv" sz="1800" b="1">
                <a:solidFill>
                  <a:schemeClr val="tx1"/>
                </a:solidFill>
                <a:latin typeface="+mn-lt"/>
              </a:rPr>
              <a:t>uzturēt apsūdzību tiesā</a:t>
            </a:r>
            <a:r>
              <a:rPr lang="lv-lv" sz="1800">
                <a:solidFill>
                  <a:schemeClr val="tx1"/>
                </a:solidFill>
                <a:latin typeface="+mn-lt"/>
              </a:rPr>
              <a:t>, piedalīties </a:t>
            </a:r>
            <a:r>
              <a:rPr lang="lv-lv" sz="1800" b="1">
                <a:solidFill>
                  <a:schemeClr val="tx1"/>
                </a:solidFill>
                <a:latin typeface="+mn-lt"/>
              </a:rPr>
              <a:t>pierādījumu iegūšanā</a:t>
            </a:r>
            <a:r>
              <a:rPr lang="lv-lv" sz="1800">
                <a:solidFill>
                  <a:schemeClr val="tx1"/>
                </a:solidFill>
                <a:latin typeface="+mn-lt"/>
              </a:rPr>
              <a:t> un izmantot </a:t>
            </a:r>
            <a:r>
              <a:rPr lang="lv-lv" sz="1800" b="1">
                <a:solidFill>
                  <a:schemeClr val="tx1"/>
                </a:solidFill>
                <a:latin typeface="+mn-lt"/>
              </a:rPr>
              <a:t>pieejamos tiesiskās aizsardzības līdzekļus saskaņā ar valsts tiesību aktiem</a:t>
            </a:r>
            <a:r>
              <a:rPr lang="lv-lv" sz="1800">
                <a:solidFill>
                  <a:schemeClr val="tx1"/>
                </a:solidFill>
                <a:latin typeface="+mn-lt"/>
              </a:rPr>
              <a:t>.”</a:t>
            </a:r>
          </a:p>
        </p:txBody>
      </p:sp>
      <p:sp>
        <p:nvSpPr>
          <p:cNvPr id="5" name="Dia számának helye 4">
            <a:extLst>
              <a:ext uri="{FF2B5EF4-FFF2-40B4-BE49-F238E27FC236}">
                <a16:creationId xmlns:a16="http://schemas.microsoft.com/office/drawing/2014/main" id="{373CE6F3-6355-4821-9224-0F45A220D4D0}"/>
              </a:ext>
            </a:extLst>
          </p:cNvPr>
          <p:cNvSpPr>
            <a:spLocks noGrp="1"/>
          </p:cNvSpPr>
          <p:nvPr>
            <p:ph type="sldNum" sz="quarter" idx="12"/>
          </p:nvPr>
        </p:nvSpPr>
        <p:spPr/>
        <p:txBody>
          <a:bodyPr rtlCol="0"/>
          <a:lstStyle/>
          <a:p>
            <a:pPr rtl="0"/>
            <a:fld id="{6113E31D-E2AB-40D1-8B51-AFA5AFEF393A}" type="slidenum">
              <a:rPr lang="en-US" smtClean="0"/>
              <a:t>17</a:t>
            </a:fld>
            <a:endParaRPr lang="en-US" dirty="0"/>
          </a:p>
        </p:txBody>
      </p:sp>
    </p:spTree>
    <p:extLst>
      <p:ext uri="{BB962C8B-B14F-4D97-AF65-F5344CB8AC3E}">
        <p14:creationId xmlns:p14="http://schemas.microsoft.com/office/powerpoint/2010/main" val="230966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44536"/>
            <a:ext cx="9967452" cy="790833"/>
          </a:xfrm>
        </p:spPr>
        <p:txBody>
          <a:bodyPr rtlCol="0">
            <a:normAutofit/>
          </a:bodyPr>
          <a:lstStyle/>
          <a:p>
            <a:pPr rtl="0"/>
            <a:r>
              <a:rPr lang="lv-lv"/>
              <a:t>Tiesvedība / tiesas posms</a:t>
            </a:r>
          </a:p>
        </p:txBody>
      </p:sp>
      <p:sp>
        <p:nvSpPr>
          <p:cNvPr id="3" name="Inhaltsplatzhalter 2"/>
          <p:cNvSpPr>
            <a:spLocks noGrp="1"/>
          </p:cNvSpPr>
          <p:nvPr>
            <p:ph idx="1"/>
          </p:nvPr>
        </p:nvSpPr>
        <p:spPr/>
        <p:txBody>
          <a:bodyPr rtlCol="0">
            <a:normAutofit fontScale="92500" lnSpcReduction="10000"/>
          </a:bodyPr>
          <a:lstStyle/>
          <a:p>
            <a:pPr marL="0" indent="0" algn="just" rtl="0">
              <a:buNone/>
            </a:pPr>
            <a:r>
              <a:rPr lang="lv-lv" sz="1800" b="1">
                <a:solidFill>
                  <a:schemeClr val="tx1"/>
                </a:solidFill>
                <a:latin typeface="+mn-lt"/>
              </a:rPr>
              <a:t>LESD 86. pants</a:t>
            </a:r>
            <a:r>
              <a:rPr lang="lv-lv" sz="1800">
                <a:solidFill>
                  <a:schemeClr val="tx1"/>
                </a:solidFill>
                <a:latin typeface="+mn-lt"/>
              </a:rPr>
              <a:t>: 2. punkts. “[</a:t>
            </a:r>
            <a:r>
              <a:rPr lang="en-gb" sz="1800" b="1" i="1">
                <a:solidFill>
                  <a:schemeClr val="tx1"/>
                </a:solidFill>
                <a:latin typeface="+mn-lt"/>
              </a:rPr>
              <a:t>EPPO</a:t>
            </a:r>
            <a:r>
              <a:rPr lang="en-gb" sz="1800">
                <a:solidFill>
                  <a:schemeClr val="tx1"/>
                </a:solidFill>
                <a:latin typeface="+mn-lt"/>
              </a:rPr>
              <a:t>] </a:t>
            </a:r>
            <a:r>
              <a:rPr lang="lv-lv" sz="1800" b="1">
                <a:solidFill>
                  <a:schemeClr val="tx1"/>
                </a:solidFill>
                <a:latin typeface="+mn-lt"/>
              </a:rPr>
              <a:t>veic prokurora funkcijas dalībvalstu kompetentās tiesās</a:t>
            </a:r>
            <a:r>
              <a:rPr lang="lv-lv" sz="1800">
                <a:solidFill>
                  <a:schemeClr val="tx1"/>
                </a:solidFill>
                <a:latin typeface="+mn-lt"/>
              </a:rPr>
              <a:t> …</a:t>
            </a:r>
            <a:br>
              <a:rPr lang="en-US" sz="1800" dirty="0">
                <a:solidFill>
                  <a:schemeClr val="tx1"/>
                </a:solidFill>
                <a:latin typeface="+mn-lt"/>
              </a:rPr>
            </a:br>
            <a:r>
              <a:rPr lang="lv-lv" sz="1800">
                <a:solidFill>
                  <a:schemeClr val="tx1"/>
                </a:solidFill>
                <a:latin typeface="+mn-lt"/>
              </a:rPr>
              <a:t>3. punkts. Regulās, kas minētas 1. punktā, nosaka vispārējos noteikumus, kas piemērojami [</a:t>
            </a:r>
            <a:r>
              <a:rPr lang="en-gb" sz="1800" i="1">
                <a:solidFill>
                  <a:schemeClr val="tx1"/>
                </a:solidFill>
                <a:latin typeface="+mn-lt"/>
              </a:rPr>
              <a:t>EPPO</a:t>
            </a:r>
            <a:r>
              <a:rPr lang="en-gb" sz="1800">
                <a:solidFill>
                  <a:schemeClr val="tx1"/>
                </a:solidFill>
                <a:latin typeface="+mn-lt"/>
              </a:rPr>
              <a:t>], tās darbības nosacījumus, reglamentu, pierādījumu pieņemamības noteikumus, kā arī noteikumus, kas jāpiemēro, pārskatot tiesā procesuālos pasākumus, ko tā veikusi saskaņā ar savām funkcijām.”</a:t>
            </a:r>
            <a:endParaRPr lang="en-US" sz="1800" dirty="0">
              <a:solidFill>
                <a:schemeClr val="tx1"/>
              </a:solidFill>
              <a:latin typeface="+mn-lt"/>
            </a:endParaRPr>
          </a:p>
          <a:p>
            <a:pPr marL="0" indent="0" algn="just" rtl="0">
              <a:buNone/>
            </a:pPr>
            <a:r>
              <a:rPr lang="en-gb" sz="1800" i="1">
                <a:solidFill>
                  <a:schemeClr val="tx1"/>
                </a:solidFill>
                <a:latin typeface="+mn-lt"/>
              </a:rPr>
              <a:t>EPPO</a:t>
            </a:r>
            <a:r>
              <a:rPr lang="en-gb" sz="1800">
                <a:solidFill>
                  <a:schemeClr val="tx1"/>
                </a:solidFill>
                <a:latin typeface="+mn-lt"/>
              </a:rPr>
              <a:t> regulas 5. panta 3. punkts: “… </a:t>
            </a:r>
            <a:r>
              <a:rPr lang="lv-lv" sz="1800" b="1">
                <a:solidFill>
                  <a:schemeClr val="tx1"/>
                </a:solidFill>
                <a:latin typeface="+mn-lt"/>
              </a:rPr>
              <a:t>Valsts tiesību aktus</a:t>
            </a:r>
            <a:r>
              <a:rPr lang="lv-lv" sz="1800">
                <a:solidFill>
                  <a:schemeClr val="tx1"/>
                </a:solidFill>
                <a:latin typeface="+mn-lt"/>
              </a:rPr>
              <a:t> piemēro </a:t>
            </a:r>
            <a:r>
              <a:rPr lang="lv-lv" sz="1800" b="1">
                <a:solidFill>
                  <a:schemeClr val="tx1"/>
                </a:solidFill>
                <a:latin typeface="+mn-lt"/>
              </a:rPr>
              <a:t>tiktāl, ciktāl jautājums netiek reglamentēts ar šo regulu</a:t>
            </a:r>
            <a:r>
              <a:rPr lang="lv-lv" sz="1800">
                <a:solidFill>
                  <a:schemeClr val="tx1"/>
                </a:solidFill>
                <a:latin typeface="+mn-lt"/>
              </a:rPr>
              <a:t>. Ja vien šajā regulā nav noteikts citādi, piemērojamie valsts tiesību akti ir</a:t>
            </a:r>
            <a:r>
              <a:rPr lang="lv-lv" sz="1800" b="1">
                <a:solidFill>
                  <a:schemeClr val="tx1"/>
                </a:solidFill>
                <a:latin typeface="+mn-lt"/>
              </a:rPr>
              <a:t> tās dalībvalsts tiesību akti, kuras Eiropas deleģētais prokurors nodarbojas ar lietu</a:t>
            </a:r>
            <a:r>
              <a:rPr lang="lv-lv" sz="1800">
                <a:solidFill>
                  <a:schemeClr val="tx1"/>
                </a:solidFill>
                <a:latin typeface="+mn-lt"/>
              </a:rPr>
              <a:t> saskaņā ar 13. panta 1. punktu. Ja jautājumu reglamentē gan ar valsts tiesību aktiem, gan ar šo regulu, noteicošā ir regula.”</a:t>
            </a:r>
          </a:p>
          <a:p>
            <a:pPr marL="0" indent="0" algn="just" rtl="0">
              <a:buNone/>
            </a:pPr>
            <a:r>
              <a:rPr lang="en-gb" sz="1800" i="1">
                <a:solidFill>
                  <a:schemeClr val="tx1"/>
                </a:solidFill>
                <a:latin typeface="+mn-lt"/>
              </a:rPr>
              <a:t>EPPO</a:t>
            </a:r>
            <a:r>
              <a:rPr lang="en-gb" sz="1800">
                <a:solidFill>
                  <a:schemeClr val="tx1"/>
                </a:solidFill>
                <a:latin typeface="+mn-lt"/>
              </a:rPr>
              <a:t> regulas 13. panta 1. punkts: “… Eiropas deleģētie prokurori ir atbildīgi arī par </a:t>
            </a:r>
            <a:r>
              <a:rPr lang="lv-lv" sz="1800" b="1">
                <a:solidFill>
                  <a:schemeClr val="tx1"/>
                </a:solidFill>
                <a:latin typeface="+mn-lt"/>
              </a:rPr>
              <a:t>lietas nodošanu tiesai, jo īpaši </a:t>
            </a:r>
            <a:r>
              <a:rPr lang="lv-lv" sz="1800">
                <a:solidFill>
                  <a:schemeClr val="tx1"/>
                </a:solidFill>
                <a:latin typeface="+mn-lt"/>
              </a:rPr>
              <a:t>tiem ir pilnvaras </a:t>
            </a:r>
            <a:r>
              <a:rPr lang="lv-lv" sz="1800" b="1">
                <a:solidFill>
                  <a:schemeClr val="tx1"/>
                </a:solidFill>
                <a:latin typeface="+mn-lt"/>
              </a:rPr>
              <a:t>uzturēt apsūdzību tiesā</a:t>
            </a:r>
            <a:r>
              <a:rPr lang="lv-lv" sz="1800">
                <a:solidFill>
                  <a:schemeClr val="tx1"/>
                </a:solidFill>
                <a:latin typeface="+mn-lt"/>
              </a:rPr>
              <a:t>, piedalīties </a:t>
            </a:r>
            <a:r>
              <a:rPr lang="lv-lv" sz="1800" b="1">
                <a:solidFill>
                  <a:schemeClr val="tx1"/>
                </a:solidFill>
                <a:latin typeface="+mn-lt"/>
              </a:rPr>
              <a:t>pierādījumu iegūšanā</a:t>
            </a:r>
            <a:r>
              <a:rPr lang="lv-lv" sz="1800">
                <a:solidFill>
                  <a:schemeClr val="tx1"/>
                </a:solidFill>
                <a:latin typeface="+mn-lt"/>
              </a:rPr>
              <a:t> un izmantot </a:t>
            </a:r>
            <a:r>
              <a:rPr lang="lv-lv" sz="1800" b="1">
                <a:solidFill>
                  <a:schemeClr val="tx1"/>
                </a:solidFill>
                <a:latin typeface="+mn-lt"/>
              </a:rPr>
              <a:t>pieejamos tiesiskās aizsardzības līdzekļus saskaņā ar valsts tiesību aktiem</a:t>
            </a:r>
            <a:r>
              <a:rPr lang="lv-lv" sz="1800">
                <a:solidFill>
                  <a:schemeClr val="tx1"/>
                </a:solidFill>
                <a:latin typeface="+mn-lt"/>
              </a:rPr>
              <a:t>.”</a:t>
            </a:r>
          </a:p>
          <a:p>
            <a:pPr lvl="0" algn="just" rtl="0">
              <a:buFont typeface="Wingdings" panose="05000000000000000000" pitchFamily="2" charset="2"/>
              <a:buChar char="Ø"/>
            </a:pPr>
            <a:r>
              <a:rPr lang="lv-lv" sz="1700">
                <a:solidFill>
                  <a:schemeClr val="tx1"/>
                </a:solidFill>
                <a:latin typeface="+mn-lt"/>
              </a:rPr>
              <a:t>Tiesvedība / tiesas posms, kam piemēro valsts tiesību aktus</a:t>
            </a:r>
          </a:p>
          <a:p>
            <a:pPr lvl="0" algn="just" rtl="0">
              <a:buFont typeface="Wingdings" panose="05000000000000000000" pitchFamily="2" charset="2"/>
              <a:buChar char="Ø"/>
            </a:pPr>
            <a:r>
              <a:rPr lang="lv-lv" sz="1700">
                <a:solidFill>
                  <a:schemeClr val="tx1"/>
                </a:solidFill>
                <a:latin typeface="+mn-lt"/>
              </a:rPr>
              <a:t>skatīt arī </a:t>
            </a:r>
            <a:r>
              <a:rPr lang="en-gb" sz="1600" i="1">
                <a:solidFill>
                  <a:schemeClr val="tx1"/>
                </a:solidFill>
                <a:latin typeface="+mn-lt"/>
              </a:rPr>
              <a:t>EPPO </a:t>
            </a:r>
            <a:r>
              <a:rPr lang="en-gb" sz="1600">
                <a:solidFill>
                  <a:schemeClr val="tx1"/>
                </a:solidFill>
                <a:latin typeface="+mn-lt"/>
              </a:rPr>
              <a:t>regulu: </a:t>
            </a:r>
            <a:r>
              <a:rPr lang="lv-lv" sz="1700">
                <a:solidFill>
                  <a:schemeClr val="tx1"/>
                </a:solidFill>
                <a:latin typeface="+mn-lt"/>
              </a:rPr>
              <a:t> 36. panta 5. punktu (valsts tiesas kompetence), 37. panta 2. punktu (pierādījumu izvērtēšana), </a:t>
            </a:r>
            <a:br>
              <a:rPr lang="en-US" sz="1700" dirty="0">
                <a:solidFill>
                  <a:schemeClr val="tx1"/>
                </a:solidFill>
                <a:latin typeface="+mn-lt"/>
              </a:rPr>
            </a:br>
            <a:r>
              <a:rPr lang="lv-lv" sz="1700">
                <a:solidFill>
                  <a:schemeClr val="tx1"/>
                </a:solidFill>
                <a:latin typeface="+mn-lt"/>
              </a:rPr>
              <a:t> 40. panta 1. punktu (procedūra saskaņā ar valsts tiesību aktos paredzētajiem nosacījumiem), </a:t>
            </a:r>
            <a:br>
              <a:rPr lang="en-US" sz="1700" dirty="0">
                <a:solidFill>
                  <a:schemeClr val="tx1"/>
                </a:solidFill>
                <a:latin typeface="+mn-lt"/>
              </a:rPr>
            </a:br>
            <a:r>
              <a:rPr lang="lv-lv" sz="1700">
                <a:solidFill>
                  <a:schemeClr val="tx1"/>
                </a:solidFill>
                <a:latin typeface="+mn-lt"/>
              </a:rPr>
              <a:t> 42. panta 1. punktu (tiesiskuma pārbaude valsts tiesā), 45. panta 2. punktu (lietas dokumenti)</a:t>
            </a:r>
          </a:p>
          <a:p>
            <a:pPr rtl="0"/>
            <a:endParaRPr lang="de-DE" dirty="0"/>
          </a:p>
        </p:txBody>
      </p:sp>
      <p:sp>
        <p:nvSpPr>
          <p:cNvPr id="5" name="Dia számának helye 4">
            <a:extLst>
              <a:ext uri="{FF2B5EF4-FFF2-40B4-BE49-F238E27FC236}">
                <a16:creationId xmlns:a16="http://schemas.microsoft.com/office/drawing/2014/main" id="{798F2C39-D592-45D3-B7C7-A2EB1CFC368D}"/>
              </a:ext>
            </a:extLst>
          </p:cNvPr>
          <p:cNvSpPr>
            <a:spLocks noGrp="1"/>
          </p:cNvSpPr>
          <p:nvPr>
            <p:ph type="sldNum" sz="quarter" idx="12"/>
          </p:nvPr>
        </p:nvSpPr>
        <p:spPr/>
        <p:txBody>
          <a:bodyPr rtlCol="0"/>
          <a:lstStyle/>
          <a:p>
            <a:pPr rtl="0"/>
            <a:fld id="{6113E31D-E2AB-40D1-8B51-AFA5AFEF393A}" type="slidenum">
              <a:rPr lang="en-US" smtClean="0"/>
              <a:t>18</a:t>
            </a:fld>
            <a:endParaRPr lang="en-US" dirty="0"/>
          </a:p>
        </p:txBody>
      </p:sp>
    </p:spTree>
    <p:extLst>
      <p:ext uri="{BB962C8B-B14F-4D97-AF65-F5344CB8AC3E}">
        <p14:creationId xmlns:p14="http://schemas.microsoft.com/office/powerpoint/2010/main" val="787716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lv-lv">
                <a:solidFill>
                  <a:schemeClr val="tx1">
                    <a:lumMod val="50000"/>
                    <a:lumOff val="50000"/>
                  </a:schemeClr>
                </a:solidFill>
              </a:rPr>
              <a:t>Paldies par </a:t>
            </a:r>
            <a:br>
              <a:rPr lang="en-GB" dirty="0">
                <a:solidFill>
                  <a:schemeClr val="tx1">
                    <a:lumMod val="50000"/>
                    <a:lumOff val="50000"/>
                  </a:schemeClr>
                </a:solidFill>
              </a:rPr>
            </a:br>
            <a:r>
              <a:rPr lang="lv-lv">
                <a:solidFill>
                  <a:schemeClr val="tx1">
                    <a:lumMod val="50000"/>
                    <a:lumOff val="50000"/>
                  </a:schemeClr>
                </a:solidFill>
              </a:rPr>
              <a:t>jūsu uzmanību!</a:t>
            </a:r>
          </a:p>
        </p:txBody>
      </p:sp>
      <p:sp>
        <p:nvSpPr>
          <p:cNvPr id="3" name="Textplatzhalter 2"/>
          <p:cNvSpPr>
            <a:spLocks noGrp="1"/>
          </p:cNvSpPr>
          <p:nvPr>
            <p:ph type="body" idx="1"/>
          </p:nvPr>
        </p:nvSpPr>
        <p:spPr/>
        <p:txBody>
          <a:bodyPr rtlCol="0">
            <a:normAutofit lnSpcReduction="10000"/>
          </a:bodyPr>
          <a:lstStyle/>
          <a:p>
            <a:pPr rtl="0"/>
            <a:endParaRPr lang="de-DE" dirty="0"/>
          </a:p>
          <a:p>
            <a:pPr rtl="0"/>
            <a:r>
              <a:rPr lang="lv-lv">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3781"/>
            <a:ext cx="9967452" cy="998168"/>
          </a:xfrm>
        </p:spPr>
        <p:txBody>
          <a:bodyPr rtlCol="0">
            <a:normAutofit/>
          </a:bodyPr>
          <a:lstStyle/>
          <a:p>
            <a:pPr rtl="0"/>
            <a:r>
              <a:rPr lang="lv-lv"/>
              <a:t>Veidi, kā pabeigt izmeklēšanu</a:t>
            </a:r>
            <a:endParaRPr lang="de-DE" dirty="0"/>
          </a:p>
        </p:txBody>
      </p:sp>
      <p:sp>
        <p:nvSpPr>
          <p:cNvPr id="3" name="Inhaltsplatzhalter 2"/>
          <p:cNvSpPr>
            <a:spLocks noGrp="1"/>
          </p:cNvSpPr>
          <p:nvPr>
            <p:ph idx="1"/>
          </p:nvPr>
        </p:nvSpPr>
        <p:spPr/>
        <p:txBody>
          <a:bodyPr rtlCol="0">
            <a:normAutofit fontScale="92500" lnSpcReduction="20000"/>
          </a:bodyPr>
          <a:lstStyle/>
          <a:p>
            <a:pPr marL="0" indent="0" rtl="0">
              <a:buNone/>
            </a:pPr>
            <a:r>
              <a:rPr lang="lv-lv" sz="1800" b="1">
                <a:solidFill>
                  <a:schemeClr val="tx1"/>
                </a:solidFill>
                <a:latin typeface="+mn-lt"/>
              </a:rPr>
              <a:t>Regula Nr. 2017/1939 (</a:t>
            </a:r>
            <a:r>
              <a:rPr lang="en-gb" sz="1800" b="1" i="1">
                <a:solidFill>
                  <a:schemeClr val="tx1"/>
                </a:solidFill>
                <a:latin typeface="+mn-lt"/>
              </a:rPr>
              <a:t>EPPO</a:t>
            </a:r>
            <a:r>
              <a:rPr lang="en-gb" sz="1800" b="1">
                <a:solidFill>
                  <a:schemeClr val="tx1"/>
                </a:solidFill>
                <a:latin typeface="+mn-lt"/>
              </a:rPr>
              <a:t> regula)</a:t>
            </a:r>
          </a:p>
          <a:p>
            <a:pPr marL="0" indent="0" rtl="0">
              <a:buNone/>
            </a:pPr>
            <a:r>
              <a:rPr lang="en-gb" sz="1800" i="1">
                <a:solidFill>
                  <a:schemeClr val="tx1"/>
                </a:solidFill>
                <a:latin typeface="+mn-lt"/>
              </a:rPr>
              <a:t>EPPO</a:t>
            </a:r>
            <a:r>
              <a:rPr lang="en-gb" sz="1800">
                <a:solidFill>
                  <a:schemeClr val="tx1"/>
                </a:solidFill>
                <a:latin typeface="+mn-lt"/>
              </a:rPr>
              <a:t> regulas 10. panta 3. punkts:</a:t>
            </a:r>
            <a:endParaRPr lang="en-US" sz="1800" dirty="0">
              <a:solidFill>
                <a:schemeClr val="tx1"/>
              </a:solidFill>
              <a:latin typeface="+mn-lt"/>
            </a:endParaRPr>
          </a:p>
          <a:p>
            <a:pPr rtl="0"/>
            <a:r>
              <a:rPr lang="lv-lv" sz="1800">
                <a:solidFill>
                  <a:schemeClr val="tx1"/>
                </a:solidFill>
                <a:latin typeface="+mn-lt"/>
              </a:rPr>
              <a:t>(a) lietas </a:t>
            </a:r>
            <a:r>
              <a:rPr lang="lv-lv" sz="1800" b="1">
                <a:solidFill>
                  <a:schemeClr val="tx1"/>
                </a:solidFill>
                <a:latin typeface="+mn-lt"/>
              </a:rPr>
              <a:t>nodošana tiesai </a:t>
            </a:r>
            <a:r>
              <a:rPr lang="lv-lv" sz="1800">
                <a:solidFill>
                  <a:schemeClr val="tx1"/>
                </a:solidFill>
                <a:latin typeface="+mn-lt"/>
              </a:rPr>
              <a:t>saskaņā ar 36. panta 1., 3. un 4. punktu; </a:t>
            </a:r>
          </a:p>
          <a:p>
            <a:pPr rtl="0"/>
            <a:r>
              <a:rPr lang="lv-lv" sz="1800">
                <a:solidFill>
                  <a:schemeClr val="tx1"/>
                </a:solidFill>
                <a:latin typeface="+mn-lt"/>
              </a:rPr>
              <a:t>(b) lietas</a:t>
            </a:r>
            <a:r>
              <a:rPr lang="lv-lv" sz="1800" b="1">
                <a:solidFill>
                  <a:schemeClr val="tx1"/>
                </a:solidFill>
                <a:latin typeface="+mn-lt"/>
              </a:rPr>
              <a:t> izbeigšana</a:t>
            </a:r>
            <a:r>
              <a:rPr lang="lv-lv" sz="1800">
                <a:solidFill>
                  <a:schemeClr val="tx1"/>
                </a:solidFill>
                <a:latin typeface="+mn-lt"/>
              </a:rPr>
              <a:t> saskaņā ar 39. panta 1. punkta a) līdz g) apakšpunktu;</a:t>
            </a:r>
          </a:p>
          <a:p>
            <a:pPr rtl="0"/>
            <a:r>
              <a:rPr lang="lv-lv" sz="1800">
                <a:solidFill>
                  <a:schemeClr val="tx1"/>
                </a:solidFill>
                <a:latin typeface="+mn-lt"/>
              </a:rPr>
              <a:t>(c) </a:t>
            </a:r>
            <a:r>
              <a:rPr lang="lv-lv" sz="1800" b="1">
                <a:solidFill>
                  <a:schemeClr val="tx1"/>
                </a:solidFill>
                <a:latin typeface="+mn-lt"/>
              </a:rPr>
              <a:t>vienkāršotas kriminālvajāšanas procedūras</a:t>
            </a:r>
            <a:r>
              <a:rPr lang="lv-lv" sz="1800">
                <a:solidFill>
                  <a:schemeClr val="tx1"/>
                </a:solidFill>
                <a:latin typeface="+mn-lt"/>
              </a:rPr>
              <a:t> piemērošana un norādījumu sniegšana Eiropas deleģētajam prokuroram rīkoties, </a:t>
            </a:r>
            <a:r>
              <a:rPr lang="lv-lv" sz="1800" b="1">
                <a:solidFill>
                  <a:schemeClr val="tx1"/>
                </a:solidFill>
                <a:latin typeface="+mn-lt"/>
              </a:rPr>
              <a:t>lai pilnībā pabeigtu lietu </a:t>
            </a:r>
            <a:r>
              <a:rPr lang="lv-lv" sz="1800">
                <a:solidFill>
                  <a:schemeClr val="tx1"/>
                </a:solidFill>
                <a:latin typeface="+mn-lt"/>
              </a:rPr>
              <a:t>saskaņā ar 40. pantu;</a:t>
            </a:r>
          </a:p>
          <a:p>
            <a:pPr rtl="0"/>
            <a:r>
              <a:rPr lang="lv-lv" sz="1800">
                <a:solidFill>
                  <a:schemeClr val="tx1"/>
                </a:solidFill>
                <a:latin typeface="+mn-lt"/>
              </a:rPr>
              <a:t>(d) </a:t>
            </a:r>
            <a:r>
              <a:rPr lang="lv-lv" sz="1800" b="1">
                <a:solidFill>
                  <a:schemeClr val="tx1"/>
                </a:solidFill>
                <a:latin typeface="+mn-lt"/>
              </a:rPr>
              <a:t>lietas nodošana valsts iestādēm</a:t>
            </a:r>
            <a:r>
              <a:rPr lang="lv-lv" sz="1800">
                <a:solidFill>
                  <a:schemeClr val="tx1"/>
                </a:solidFill>
                <a:latin typeface="+mn-lt"/>
              </a:rPr>
              <a:t> saskaņā ar 34. panta 1., 2., 3. vai 6. punktu;</a:t>
            </a:r>
          </a:p>
          <a:p>
            <a:pPr marL="0" indent="0" rtl="0">
              <a:buNone/>
            </a:pPr>
            <a:r>
              <a:rPr lang="lv-lv" sz="1800">
                <a:solidFill>
                  <a:schemeClr val="tx1"/>
                </a:solidFill>
                <a:latin typeface="+mn-lt"/>
              </a:rPr>
              <a:t>35. panta 1. punkts: “Ja </a:t>
            </a:r>
            <a:r>
              <a:rPr lang="lv-lv" sz="1800" b="1">
                <a:solidFill>
                  <a:schemeClr val="tx1"/>
                </a:solidFill>
                <a:latin typeface="+mn-lt"/>
              </a:rPr>
              <a:t>Eiropas deleģētais prokurors, kurš nodarbojas ar lietu, uzskata, ka izmeklēšana ir pabeigta</a:t>
            </a:r>
            <a:r>
              <a:rPr lang="lv-lv" sz="1800">
                <a:solidFill>
                  <a:schemeClr val="tx1"/>
                </a:solidFill>
                <a:latin typeface="+mn-lt"/>
              </a:rPr>
              <a:t>, viņš iesniedz ziņojumu uzraugošajam Eiropas prokuroram, kurā ir iekļauts </a:t>
            </a:r>
            <a:r>
              <a:rPr lang="lv-lv" sz="1800" b="1">
                <a:solidFill>
                  <a:schemeClr val="tx1"/>
                </a:solidFill>
                <a:latin typeface="+mn-lt"/>
              </a:rPr>
              <a:t>lietas kopsavilkums </a:t>
            </a:r>
            <a:r>
              <a:rPr lang="lv-lv" sz="1800">
                <a:solidFill>
                  <a:schemeClr val="tx1"/>
                </a:solidFill>
                <a:latin typeface="+mn-lt"/>
              </a:rPr>
              <a:t>un </a:t>
            </a:r>
            <a:r>
              <a:rPr lang="lv-lv" sz="1800" b="1">
                <a:solidFill>
                  <a:schemeClr val="tx1"/>
                </a:solidFill>
                <a:latin typeface="+mn-lt"/>
              </a:rPr>
              <a:t>projekts lēmumam</a:t>
            </a:r>
            <a:r>
              <a:rPr lang="lv-lv" sz="1800">
                <a:solidFill>
                  <a:schemeClr val="tx1"/>
                </a:solidFill>
                <a:latin typeface="+mn-lt"/>
              </a:rPr>
              <a:t> par to, vai </a:t>
            </a:r>
            <a:r>
              <a:rPr lang="lv-lv" sz="1800" b="1">
                <a:solidFill>
                  <a:schemeClr val="tx1"/>
                </a:solidFill>
                <a:latin typeface="+mn-lt"/>
              </a:rPr>
              <a:t>veikt lietas nodošanu izskatīšanai valsts tiesā </a:t>
            </a:r>
            <a:r>
              <a:rPr lang="lv-lv" sz="1800">
                <a:solidFill>
                  <a:schemeClr val="tx1"/>
                </a:solidFill>
                <a:latin typeface="+mn-lt"/>
              </a:rPr>
              <a:t>vai arī apsvērt lietas </a:t>
            </a:r>
            <a:r>
              <a:rPr lang="lv-lv" sz="1800" b="1">
                <a:solidFill>
                  <a:schemeClr val="tx1"/>
                </a:solidFill>
                <a:latin typeface="+mn-lt"/>
              </a:rPr>
              <a:t>nodošanu</a:t>
            </a:r>
            <a:r>
              <a:rPr lang="lv-lv" sz="1800">
                <a:solidFill>
                  <a:schemeClr val="tx1"/>
                </a:solidFill>
                <a:latin typeface="+mn-lt"/>
              </a:rPr>
              <a:t>, </a:t>
            </a:r>
            <a:r>
              <a:rPr lang="lv-lv" sz="1800" b="1">
                <a:solidFill>
                  <a:schemeClr val="tx1"/>
                </a:solidFill>
                <a:latin typeface="+mn-lt"/>
              </a:rPr>
              <a:t>izbeigšanu</a:t>
            </a:r>
            <a:r>
              <a:rPr lang="lv-lv" sz="1800">
                <a:solidFill>
                  <a:schemeClr val="tx1"/>
                </a:solidFill>
                <a:latin typeface="+mn-lt"/>
              </a:rPr>
              <a:t> vai </a:t>
            </a:r>
            <a:r>
              <a:rPr lang="lv-lv" sz="1800" b="1">
                <a:solidFill>
                  <a:schemeClr val="tx1"/>
                </a:solidFill>
                <a:latin typeface="+mn-lt"/>
              </a:rPr>
              <a:t>vienkāršotu kriminālvajāšanas procedūru</a:t>
            </a:r>
            <a:r>
              <a:rPr lang="lv-lv" sz="1800">
                <a:solidFill>
                  <a:schemeClr val="tx1"/>
                </a:solidFill>
                <a:latin typeface="+mn-lt"/>
              </a:rPr>
              <a:t> saskaņā ar 34., 39. vai 40. pantu. …”</a:t>
            </a:r>
          </a:p>
          <a:p>
            <a:pPr marL="0" indent="0" rtl="0">
              <a:buNone/>
            </a:pPr>
            <a:r>
              <a:rPr lang="lv-lv" sz="1800">
                <a:solidFill>
                  <a:schemeClr val="tx1"/>
                </a:solidFill>
                <a:latin typeface="+mn-lt"/>
              </a:rPr>
              <a:t>Skatīt reglamenta 2. pantu (</a:t>
            </a:r>
            <a:r>
              <a:rPr lang="lv-lv" sz="1600"/>
              <a:t>Kolēģijas lēmums Nr. 003/2020</a:t>
            </a:r>
            <a:r>
              <a:rPr lang="lv-lv" sz="1800">
                <a:solidFill>
                  <a:schemeClr val="tx1"/>
                </a:solidFill>
                <a:latin typeface="+mn-lt"/>
              </a:rPr>
              <a:t>) un Lēmums par valodu lietošanas iekšējo kārtību (Kolēģijas lēmums Nr. 002/2020): Iekšējā darba valoda ir angļu valoda.</a:t>
            </a:r>
          </a:p>
          <a:p>
            <a:pPr marL="0" indent="0" rtl="0">
              <a:buNone/>
            </a:pPr>
            <a:r>
              <a:rPr lang="lv-lv" sz="1800"/>
              <a:t>Skatīt arī reglamenta 56. pantu.</a:t>
            </a:r>
            <a:endParaRPr lang="en-US" sz="1800" dirty="0">
              <a:solidFill>
                <a:prstClr val="black"/>
              </a:solidFill>
              <a:latin typeface="+mn-lt"/>
            </a:endParaRPr>
          </a:p>
          <a:p>
            <a:pPr marL="0" indent="0" rtl="0">
              <a:buNone/>
            </a:pPr>
            <a:endParaRPr lang="en-US" sz="1800" dirty="0">
              <a:solidFill>
                <a:schemeClr val="tx1"/>
              </a:solidFill>
              <a:latin typeface="+mn-lt"/>
            </a:endParaRPr>
          </a:p>
          <a:p>
            <a:pPr marL="0" indent="0" rtl="0">
              <a:buNone/>
            </a:pPr>
            <a:endParaRPr lang="en-US" sz="1800" dirty="0">
              <a:solidFill>
                <a:prstClr val="black"/>
              </a:solidFill>
            </a:endParaRPr>
          </a:p>
        </p:txBody>
      </p:sp>
      <p:sp>
        <p:nvSpPr>
          <p:cNvPr id="5" name="Dia számának helye 4">
            <a:extLst>
              <a:ext uri="{FF2B5EF4-FFF2-40B4-BE49-F238E27FC236}">
                <a16:creationId xmlns:a16="http://schemas.microsoft.com/office/drawing/2014/main" id="{7D383FC2-BB0B-4F2E-877F-8B2918B354D6}"/>
              </a:ext>
            </a:extLst>
          </p:cNvPr>
          <p:cNvSpPr>
            <a:spLocks noGrp="1"/>
          </p:cNvSpPr>
          <p:nvPr>
            <p:ph type="sldNum" sz="quarter" idx="12"/>
          </p:nvPr>
        </p:nvSpPr>
        <p:spPr/>
        <p:txBody>
          <a:bodyPr rtlCol="0"/>
          <a:lstStyle/>
          <a:p>
            <a:pPr rtl="0"/>
            <a:fld id="{6113E31D-E2AB-40D1-8B51-AFA5AFEF393A}" type="slidenum">
              <a:rPr lang="en-US" smtClean="0"/>
              <a:t>2</a:t>
            </a:fld>
            <a:endParaRPr lang="en-US" dirty="0"/>
          </a:p>
        </p:txBody>
      </p:sp>
    </p:spTree>
    <p:extLst>
      <p:ext uri="{BB962C8B-B14F-4D97-AF65-F5344CB8AC3E}">
        <p14:creationId xmlns:p14="http://schemas.microsoft.com/office/powerpoint/2010/main" val="191241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Gerade Verbindung 65"/>
          <p:cNvCxnSpPr/>
          <p:nvPr/>
        </p:nvCxnSpPr>
        <p:spPr>
          <a:xfrm>
            <a:off x="2167681" y="3666906"/>
            <a:ext cx="1765841"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692322" y="2805332"/>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AT</a:t>
            </a:r>
          </a:p>
        </p:txBody>
      </p:sp>
      <p:sp>
        <p:nvSpPr>
          <p:cNvPr id="6" name="Rechteck 5"/>
          <p:cNvSpPr/>
          <p:nvPr/>
        </p:nvSpPr>
        <p:spPr>
          <a:xfrm>
            <a:off x="5443450"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FR</a:t>
            </a:r>
          </a:p>
        </p:txBody>
      </p:sp>
      <p:sp>
        <p:nvSpPr>
          <p:cNvPr id="7" name="Rechteck 6"/>
          <p:cNvSpPr/>
          <p:nvPr/>
        </p:nvSpPr>
        <p:spPr>
          <a:xfrm>
            <a:off x="6801629"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IT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ECP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EP EE</a:t>
            </a:r>
          </a:p>
        </p:txBody>
      </p:sp>
      <p:sp>
        <p:nvSpPr>
          <p:cNvPr id="10" name="Rechteck 9"/>
          <p:cNvSpPr/>
          <p:nvPr/>
        </p:nvSpPr>
        <p:spPr>
          <a:xfrm>
            <a:off x="2694069" y="4294908"/>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EDP DE</a:t>
            </a:r>
          </a:p>
        </p:txBody>
      </p:sp>
      <p:sp>
        <p:nvSpPr>
          <p:cNvPr id="11" name="Rechteck 10"/>
          <p:cNvSpPr/>
          <p:nvPr/>
        </p:nvSpPr>
        <p:spPr>
          <a:xfrm>
            <a:off x="4750761" y="433329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EDP FR</a:t>
            </a:r>
          </a:p>
        </p:txBody>
      </p:sp>
      <p:sp>
        <p:nvSpPr>
          <p:cNvPr id="12" name="Rechteck 11"/>
          <p:cNvSpPr/>
          <p:nvPr/>
        </p:nvSpPr>
        <p:spPr>
          <a:xfrm>
            <a:off x="6683929" y="431627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EDP IT</a:t>
            </a:r>
          </a:p>
        </p:txBody>
      </p:sp>
      <p:cxnSp>
        <p:nvCxnSpPr>
          <p:cNvPr id="26" name="Gerade Verbindung 25"/>
          <p:cNvCxnSpPr/>
          <p:nvPr/>
        </p:nvCxnSpPr>
        <p:spPr>
          <a:xfrm>
            <a:off x="2167680" y="1702620"/>
            <a:ext cx="7344816"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a:cxnSpLocks/>
          </p:cNvCxnSpPr>
          <p:nvPr/>
        </p:nvCxnSpPr>
        <p:spPr>
          <a:xfrm flipV="1">
            <a:off x="2241333" y="2627692"/>
            <a:ext cx="7264694" cy="110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2167680" y="1702620"/>
            <a:ext cx="0" cy="1964286"/>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9507900" y="1702620"/>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grpSp>
        <p:nvGrpSpPr>
          <p:cNvPr id="36" name="Gruppieren 35"/>
          <p:cNvGrpSpPr/>
          <p:nvPr/>
        </p:nvGrpSpPr>
        <p:grpSpPr>
          <a:xfrm>
            <a:off x="2421354" y="4078884"/>
            <a:ext cx="1540271" cy="2125976"/>
            <a:chOff x="899592" y="2996952"/>
            <a:chExt cx="1540271" cy="2125976"/>
          </a:xfrm>
        </p:grpSpPr>
        <p:cxnSp>
          <p:nvCxnSpPr>
            <p:cNvPr id="38" name="Gerade Verbindung 37"/>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89" name="Gerade Verbindung 88"/>
          <p:cNvCxnSpPr/>
          <p:nvPr/>
        </p:nvCxnSpPr>
        <p:spPr>
          <a:xfrm>
            <a:off x="1981200" y="1414588"/>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p:nvPr/>
        </p:nvCxnSpPr>
        <p:spPr>
          <a:xfrm>
            <a:off x="1989305" y="1414588"/>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a:xfrm>
            <a:off x="9811185" y="1421254"/>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a:xfrm>
            <a:off x="1989305" y="5159004"/>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3149760" y="3453404"/>
            <a:ext cx="10615" cy="84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23" name="Gerade Verbindung 122"/>
          <p:cNvCxnSpPr>
            <a:stCxn id="10" idx="3"/>
          </p:cNvCxnSpPr>
          <p:nvPr/>
        </p:nvCxnSpPr>
        <p:spPr>
          <a:xfrm>
            <a:off x="3630173" y="4618944"/>
            <a:ext cx="1095436"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0" name="Gerade Verbindung 129"/>
          <p:cNvCxnSpPr>
            <a:endCxn id="12" idx="1"/>
          </p:cNvCxnSpPr>
          <p:nvPr/>
        </p:nvCxnSpPr>
        <p:spPr>
          <a:xfrm>
            <a:off x="5699565" y="4635964"/>
            <a:ext cx="984364" cy="434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Rechteck 52"/>
          <p:cNvSpPr/>
          <p:nvPr/>
        </p:nvSpPr>
        <p:spPr>
          <a:xfrm>
            <a:off x="2681707" y="5345689"/>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Tiesa DE</a:t>
            </a:r>
          </a:p>
        </p:txBody>
      </p:sp>
      <p:sp>
        <p:nvSpPr>
          <p:cNvPr id="20" name="Rechteck 19"/>
          <p:cNvSpPr/>
          <p:nvPr/>
        </p:nvSpPr>
        <p:spPr>
          <a:xfrm>
            <a:off x="8272827" y="5165671"/>
            <a:ext cx="1536485" cy="1001446"/>
          </a:xfrm>
          <a:prstGeom prst="rect">
            <a:avLst/>
          </a:prstGeom>
          <a:solidFill>
            <a:schemeClr val="bg1"/>
          </a:solid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sz="2000" b="1" dirty="0">
                <a:ln>
                  <a:solidFill>
                    <a:schemeClr val="bg1"/>
                  </a:solidFill>
                </a:ln>
                <a:solidFill>
                  <a:schemeClr val="tx1"/>
                </a:solidFill>
              </a:rPr>
              <a:t>nacionālais līmenis</a:t>
            </a:r>
          </a:p>
        </p:txBody>
      </p:sp>
      <p:sp>
        <p:nvSpPr>
          <p:cNvPr id="22" name="Rechteck 21"/>
          <p:cNvSpPr/>
          <p:nvPr/>
        </p:nvSpPr>
        <p:spPr>
          <a:xfrm>
            <a:off x="8247708" y="4075552"/>
            <a:ext cx="1565351" cy="1076788"/>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AT" sz="3000" b="1" dirty="0">
              <a:solidFill>
                <a:srgbClr val="7030A0"/>
              </a:solidFill>
            </a:endParaRPr>
          </a:p>
          <a:p>
            <a:pPr algn="ctr" rtl="0"/>
            <a:r>
              <a:rPr lang="en-gb" sz="3000" b="1" i="1">
                <a:solidFill>
                  <a:srgbClr val="7030A0"/>
                </a:solidFill>
              </a:rPr>
              <a:t>EPPO</a:t>
            </a:r>
          </a:p>
          <a:p>
            <a:pPr algn="ctr" rtl="0"/>
            <a:endParaRPr lang="de-AT" sz="3000" b="1" dirty="0">
              <a:solidFill>
                <a:srgbClr val="7030A0"/>
              </a:solidFill>
            </a:endParaRPr>
          </a:p>
        </p:txBody>
      </p:sp>
      <p:cxnSp>
        <p:nvCxnSpPr>
          <p:cNvPr id="65" name="Gerade Verbindung 64"/>
          <p:cNvCxnSpPr/>
          <p:nvPr/>
        </p:nvCxnSpPr>
        <p:spPr>
          <a:xfrm>
            <a:off x="4003988" y="2730802"/>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V="1">
            <a:off x="5913741" y="2638297"/>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a:stCxn id="2" idx="3"/>
          </p:cNvCxnSpPr>
          <p:nvPr/>
        </p:nvCxnSpPr>
        <p:spPr>
          <a:xfrm flipV="1">
            <a:off x="3628427" y="2730802"/>
            <a:ext cx="1579731" cy="3985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rtlCol="0">
            <a:spAutoFit/>
          </a:bodyPr>
          <a:lstStyle/>
          <a:p>
            <a:pPr algn="ctr" rtl="0"/>
            <a:r>
              <a:rPr lang="lv-lv" sz="3200" b="1">
                <a:solidFill>
                  <a:srgbClr val="C00000"/>
                </a:solidFill>
              </a:rPr>
              <a:t>Palāta</a:t>
            </a:r>
          </a:p>
        </p:txBody>
      </p:sp>
      <p:sp>
        <p:nvSpPr>
          <p:cNvPr id="72" name="Rechteck 71"/>
          <p:cNvSpPr/>
          <p:nvPr/>
        </p:nvSpPr>
        <p:spPr>
          <a:xfrm>
            <a:off x="6694820"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Tiesa IT</a:t>
            </a:r>
          </a:p>
        </p:txBody>
      </p:sp>
      <p:sp>
        <p:nvSpPr>
          <p:cNvPr id="74" name="Rechteck 73"/>
          <p:cNvSpPr/>
          <p:nvPr/>
        </p:nvSpPr>
        <p:spPr>
          <a:xfrm>
            <a:off x="4740105"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a:t>Tiesa FR</a:t>
            </a:r>
          </a:p>
        </p:txBody>
      </p:sp>
      <p:grpSp>
        <p:nvGrpSpPr>
          <p:cNvPr id="75" name="Gruppieren 74"/>
          <p:cNvGrpSpPr/>
          <p:nvPr/>
        </p:nvGrpSpPr>
        <p:grpSpPr>
          <a:xfrm>
            <a:off x="6395898" y="4105911"/>
            <a:ext cx="1540271" cy="2125976"/>
            <a:chOff x="899592" y="2996952"/>
            <a:chExt cx="1540271" cy="2125976"/>
          </a:xfrm>
        </p:grpSpPr>
        <p:cxnSp>
          <p:nvCxnSpPr>
            <p:cNvPr id="76" name="Gerade Verbindung 75"/>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Gerade Verbindung 77"/>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Gerade Verbindung 78"/>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1" name="Gruppieren 80"/>
          <p:cNvGrpSpPr/>
          <p:nvPr/>
        </p:nvGrpSpPr>
        <p:grpSpPr>
          <a:xfrm>
            <a:off x="4400791" y="4091716"/>
            <a:ext cx="1540271" cy="2125976"/>
            <a:chOff x="899592" y="2996952"/>
            <a:chExt cx="1540271" cy="2125976"/>
          </a:xfrm>
        </p:grpSpPr>
        <p:cxnSp>
          <p:nvCxnSpPr>
            <p:cNvPr id="83" name="Gerade Verbindung 82"/>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1" name="Gerade Verbindung mit Pfeil 90"/>
          <p:cNvCxnSpPr/>
          <p:nvPr/>
        </p:nvCxnSpPr>
        <p:spPr>
          <a:xfrm flipV="1">
            <a:off x="5218814" y="3717032"/>
            <a:ext cx="621275" cy="61626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endCxn id="7" idx="2"/>
          </p:cNvCxnSpPr>
          <p:nvPr/>
        </p:nvCxnSpPr>
        <p:spPr>
          <a:xfrm flipV="1">
            <a:off x="7175431" y="3666906"/>
            <a:ext cx="94250" cy="62800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5" name="Titel 1"/>
          <p:cNvSpPr txBox="1">
            <a:spLocks/>
          </p:cNvSpPr>
          <p:nvPr/>
        </p:nvSpPr>
        <p:spPr>
          <a:xfrm>
            <a:off x="1981200" y="274638"/>
            <a:ext cx="8229600" cy="1143000"/>
          </a:xfrm>
          <a:prstGeom prst="rect">
            <a:avLst/>
          </a:prstGeom>
        </p:spPr>
        <p:txBody>
          <a:bodyPr rtlCol="0">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0"/>
            <a:r>
              <a:rPr lang="lv-lv" b="1"/>
              <a:t>Informācijas procesi lēmuma pieņemšanai par to, </a:t>
            </a:r>
          </a:p>
          <a:p>
            <a:pPr rtl="0"/>
            <a:r>
              <a:rPr lang="lv-lv" b="1"/>
              <a:t>kā pabeigt izmeklēšanu</a:t>
            </a:r>
          </a:p>
        </p:txBody>
      </p:sp>
      <p:cxnSp>
        <p:nvCxnSpPr>
          <p:cNvPr id="105" name="Gerade Verbindung mit Pfeil 104"/>
          <p:cNvCxnSpPr/>
          <p:nvPr/>
        </p:nvCxnSpPr>
        <p:spPr>
          <a:xfrm flipV="1">
            <a:off x="7269681" y="2686078"/>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505CB409-4059-40E7-ADD3-AB02CCDDBC60}"/>
              </a:ext>
            </a:extLst>
          </p:cNvPr>
          <p:cNvSpPr/>
          <p:nvPr/>
        </p:nvSpPr>
        <p:spPr>
          <a:xfrm>
            <a:off x="10167917" y="2638723"/>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lv-lv" u="sng"/>
              <a:t>Piezīme:</a:t>
            </a:r>
          </a:p>
          <a:p>
            <a:pPr algn="ctr" rtl="0"/>
            <a:r>
              <a:rPr lang="lv-lv"/>
              <a:t>DE, FR, IT, EE izvēlēti kā piemēri — varētu būt arī citas iesaistītās dalībvalstis</a:t>
            </a:r>
          </a:p>
        </p:txBody>
      </p:sp>
      <p:sp>
        <p:nvSpPr>
          <p:cNvPr id="5" name="Dia számának helye 4">
            <a:extLst>
              <a:ext uri="{FF2B5EF4-FFF2-40B4-BE49-F238E27FC236}">
                <a16:creationId xmlns:a16="http://schemas.microsoft.com/office/drawing/2014/main" id="{3FD2272F-C7D5-4AC8-BE45-D3E5DB680082}"/>
              </a:ext>
            </a:extLst>
          </p:cNvPr>
          <p:cNvSpPr>
            <a:spLocks noGrp="1"/>
          </p:cNvSpPr>
          <p:nvPr>
            <p:ph type="sldNum" sz="quarter" idx="12"/>
          </p:nvPr>
        </p:nvSpPr>
        <p:spPr/>
        <p:txBody>
          <a:bodyPr rtlCol="0"/>
          <a:lstStyle/>
          <a:p>
            <a:pPr rtl="0"/>
            <a:fld id="{BD6A5DC3-65FA-44A1-B227-31C7D26446A5}" type="slidenum">
              <a:rPr lang="de-DE" smtClean="0"/>
              <a:t>3</a:t>
            </a:fld>
            <a:endParaRPr lang="de-DE"/>
          </a:p>
        </p:txBody>
      </p:sp>
    </p:spTree>
    <p:extLst>
      <p:ext uri="{BB962C8B-B14F-4D97-AF65-F5344CB8AC3E}">
        <p14:creationId xmlns:p14="http://schemas.microsoft.com/office/powerpoint/2010/main" val="213720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36. pants — Lietas nodošana izskatīšanai valsts tiesās </a:t>
            </a:r>
            <a:endParaRPr lang="de-DE" dirty="0"/>
          </a:p>
        </p:txBody>
      </p:sp>
      <p:sp>
        <p:nvSpPr>
          <p:cNvPr id="3" name="Inhaltsplatzhalter 2"/>
          <p:cNvSpPr>
            <a:spLocks noGrp="1"/>
          </p:cNvSpPr>
          <p:nvPr>
            <p:ph idx="1"/>
          </p:nvPr>
        </p:nvSpPr>
        <p:spPr/>
        <p:txBody>
          <a:bodyPr rtlCol="0">
            <a:noAutofit/>
          </a:bodyPr>
          <a:lstStyle/>
          <a:p>
            <a:pPr marL="0" indent="0" algn="just" rtl="0">
              <a:buNone/>
            </a:pPr>
            <a:r>
              <a:rPr lang="en-gb" sz="1600" i="1">
                <a:solidFill>
                  <a:schemeClr val="tx1"/>
                </a:solidFill>
                <a:latin typeface="+mn-lt"/>
              </a:rPr>
              <a:t>EPPO </a:t>
            </a:r>
            <a:r>
              <a:rPr lang="en-gb" sz="1600">
                <a:solidFill>
                  <a:schemeClr val="tx1"/>
                </a:solidFill>
                <a:latin typeface="+mn-lt"/>
              </a:rPr>
              <a:t>regulas 36. panta 1. punkts: “Ja </a:t>
            </a:r>
            <a:r>
              <a:rPr lang="lv-lv" sz="1600" b="1">
                <a:solidFill>
                  <a:schemeClr val="tx1"/>
                </a:solidFill>
                <a:latin typeface="+mn-lt"/>
              </a:rPr>
              <a:t>Eiropas deleģētais prokurors</a:t>
            </a:r>
            <a:r>
              <a:rPr lang="lv-lv" sz="1600">
                <a:solidFill>
                  <a:schemeClr val="tx1"/>
                </a:solidFill>
                <a:latin typeface="+mn-lt"/>
              </a:rPr>
              <a:t> iesniedz </a:t>
            </a:r>
            <a:r>
              <a:rPr lang="lv-lv" sz="1600" b="1">
                <a:solidFill>
                  <a:schemeClr val="tx1"/>
                </a:solidFill>
                <a:latin typeface="+mn-lt"/>
              </a:rPr>
              <a:t>lēmuma projektu, ar ko ierosina lietu nodot tiesai</a:t>
            </a:r>
            <a:r>
              <a:rPr lang="lv-lv" sz="1600">
                <a:solidFill>
                  <a:schemeClr val="tx1"/>
                </a:solidFill>
                <a:latin typeface="+mn-lt"/>
              </a:rPr>
              <a:t>, Pastāvīgā palāta, ievērojot 35. pantā paredzētās procedūras, pieņem lēmumu par šo projektu 21 dienas laikā. Pastāvīgā palāta nevar nolemt lietu izbeigt, ja lēmuma projektā ir ierosināts lietu nodot tiesai.”</a:t>
            </a:r>
          </a:p>
          <a:p>
            <a:pPr marL="0" indent="0" algn="just" rtl="0">
              <a:buNone/>
            </a:pPr>
            <a:r>
              <a:rPr lang="en-gb" sz="1600" i="1">
                <a:solidFill>
                  <a:schemeClr val="tx1"/>
                </a:solidFill>
                <a:latin typeface="+mn-lt"/>
              </a:rPr>
              <a:t>EPPO</a:t>
            </a:r>
            <a:r>
              <a:rPr lang="en-gb" sz="1600">
                <a:solidFill>
                  <a:schemeClr val="tx1"/>
                </a:solidFill>
                <a:latin typeface="+mn-lt"/>
              </a:rPr>
              <a:t> regulas 13. panta 1. punkts: “</a:t>
            </a:r>
            <a:r>
              <a:rPr lang="lv-lv" sz="1600" b="1">
                <a:solidFill>
                  <a:schemeClr val="tx1"/>
                </a:solidFill>
                <a:latin typeface="+mn-lt"/>
              </a:rPr>
              <a:t>Eiropas deleģētie prokurori rīkojas </a:t>
            </a:r>
            <a:r>
              <a:rPr lang="en-gb" sz="1600" b="1" i="1">
                <a:solidFill>
                  <a:schemeClr val="tx1"/>
                </a:solidFill>
                <a:latin typeface="+mn-lt"/>
              </a:rPr>
              <a:t>EPPO</a:t>
            </a:r>
            <a:r>
              <a:rPr lang="lv-lv" sz="1600" b="1">
                <a:solidFill>
                  <a:schemeClr val="tx1"/>
                </a:solidFill>
                <a:latin typeface="+mn-lt"/>
              </a:rPr>
              <a:t> vārdā savās attiecīgajās dalībvalstīs</a:t>
            </a:r>
            <a:r>
              <a:rPr lang="lv-lv" sz="1600">
                <a:solidFill>
                  <a:schemeClr val="tx1"/>
                </a:solidFill>
                <a:latin typeface="+mn-lt"/>
              </a:rPr>
              <a:t>, un viņiem ir </a:t>
            </a:r>
            <a:r>
              <a:rPr lang="lv-lv" sz="1600" b="1">
                <a:solidFill>
                  <a:schemeClr val="tx1"/>
                </a:solidFill>
                <a:latin typeface="+mn-lt"/>
              </a:rPr>
              <a:t>tādas pašas pilnvaras kā valsts prokuroriem</a:t>
            </a:r>
            <a:r>
              <a:rPr lang="lv-lv" sz="1600">
                <a:solidFill>
                  <a:schemeClr val="tx1"/>
                </a:solidFill>
                <a:latin typeface="+mn-lt"/>
              </a:rPr>
              <a:t> attiecībā uz izmeklēšanu, </a:t>
            </a:r>
            <a:r>
              <a:rPr lang="lv-lv" sz="1600" b="1">
                <a:solidFill>
                  <a:schemeClr val="tx1"/>
                </a:solidFill>
                <a:latin typeface="+mn-lt"/>
              </a:rPr>
              <a:t>kriminālvajāšanu </a:t>
            </a:r>
            <a:r>
              <a:rPr lang="lv-lv" sz="1600">
                <a:solidFill>
                  <a:schemeClr val="tx1"/>
                </a:solidFill>
                <a:latin typeface="+mn-lt"/>
              </a:rPr>
              <a:t>un </a:t>
            </a:r>
            <a:r>
              <a:rPr lang="lv-lv" sz="1600" b="1">
                <a:solidFill>
                  <a:schemeClr val="tx1"/>
                </a:solidFill>
                <a:latin typeface="+mn-lt"/>
              </a:rPr>
              <a:t>lietu nodošanu tiesai</a:t>
            </a:r>
            <a:r>
              <a:rPr lang="lv-lv" sz="1600">
                <a:solidFill>
                  <a:schemeClr val="tx1"/>
                </a:solidFill>
                <a:latin typeface="+mn-lt"/>
              </a:rPr>
              <a:t> — papildus tiem piešķirtajām īpašajām pilnvarām un statusam un atkarībā no šīm īpašajām pilnvarām un statusa, un saskaņā ar šajā regulā izklāstītajiem nosacījumiem. (…)”</a:t>
            </a:r>
          </a:p>
          <a:p>
            <a:pPr marL="0" indent="0" algn="just" rtl="0">
              <a:buNone/>
            </a:pPr>
            <a:r>
              <a:rPr lang="lv-lv" sz="1600" b="1">
                <a:solidFill>
                  <a:schemeClr val="tx1"/>
                </a:solidFill>
                <a:latin typeface="+mn-lt"/>
              </a:rPr>
              <a:t>Tiesas izvēle kriminālvajāšanai: principā</a:t>
            </a:r>
            <a:r>
              <a:t> (36. panta 3. punkts) </a:t>
            </a:r>
            <a:r>
              <a:rPr lang="lv-lv" sz="1600" b="1">
                <a:solidFill>
                  <a:schemeClr val="tx1"/>
                </a:solidFill>
                <a:latin typeface="+mn-lt"/>
              </a:rPr>
              <a:t>tā EDP dalībvalstī, kurš nodarbojas ar lietu, novirze</a:t>
            </a:r>
            <a:r>
              <a:t> (36. panta 3. punkts): </a:t>
            </a:r>
            <a:r>
              <a:rPr lang="lv-lv" sz="1600" b="1">
                <a:solidFill>
                  <a:schemeClr val="tx1"/>
                </a:solidFill>
                <a:latin typeface="+mn-lt"/>
              </a:rPr>
              <a:t>cita dalībvalsts</a:t>
            </a:r>
            <a:r>
              <a:t>, ja ir pietiekami pamatoti iemesli tā darīt, ņemot vērā </a:t>
            </a:r>
            <a:r>
              <a:rPr lang="lv-lv" sz="1600" b="1">
                <a:solidFill>
                  <a:schemeClr val="tx1"/>
                </a:solidFill>
                <a:latin typeface="+mn-lt"/>
              </a:rPr>
              <a:t>26. panta 4. un 5. punktā paredzētos kritērijus.</a:t>
            </a:r>
          </a:p>
          <a:p>
            <a:pPr marL="0" indent="0" algn="just" rtl="0">
              <a:buNone/>
            </a:pPr>
            <a:r>
              <a:rPr lang="lv-lv" sz="1600" b="1">
                <a:solidFill>
                  <a:schemeClr val="tx1"/>
                </a:solidFill>
                <a:latin typeface="+mn-lt"/>
              </a:rPr>
              <a:t>Iespējams apvienot vairākas lietas </a:t>
            </a:r>
            <a:r>
              <a:rPr lang="lv-lv" sz="1600">
                <a:solidFill>
                  <a:schemeClr val="tx1"/>
                </a:solidFill>
                <a:latin typeface="+mn-lt"/>
              </a:rPr>
              <a:t>kriminālvajāšanai vienā dalībvalstī (36. panta 4. punkts, 67., 68. apsvērums).</a:t>
            </a:r>
          </a:p>
          <a:p>
            <a:pPr marL="0" indent="0" algn="just" rtl="0">
              <a:buNone/>
            </a:pPr>
            <a:r>
              <a:rPr lang="lv-lv" sz="1600" b="1">
                <a:solidFill>
                  <a:schemeClr val="tx1"/>
                </a:solidFill>
                <a:latin typeface="+mn-lt"/>
              </a:rPr>
              <a:t>Tiesiskuma pārbaude </a:t>
            </a:r>
            <a:r>
              <a:rPr lang="lv-lv" sz="1600">
                <a:solidFill>
                  <a:schemeClr val="tx1"/>
                </a:solidFill>
                <a:latin typeface="+mn-lt"/>
              </a:rPr>
              <a:t>(87. apsvēruma 2. daļa):</a:t>
            </a:r>
            <a:r>
              <a:rPr lang="lv-lv" sz="1600" b="1">
                <a:solidFill>
                  <a:schemeClr val="tx1"/>
                </a:solidFill>
                <a:latin typeface="+mn-lt"/>
              </a:rPr>
              <a:t> </a:t>
            </a:r>
            <a:r>
              <a:rPr lang="lv-lv" sz="1600">
                <a:solidFill>
                  <a:schemeClr val="tx1"/>
                </a:solidFill>
                <a:latin typeface="+mn-lt"/>
              </a:rPr>
              <a:t>“… </a:t>
            </a:r>
            <a:r>
              <a:rPr lang="lv-lv" sz="1600" b="1">
                <a:solidFill>
                  <a:schemeClr val="tx1"/>
                </a:solidFill>
                <a:latin typeface="+mn-lt"/>
              </a:rPr>
              <a:t>valsts tiesās vēlākais tiesvedības stadijā</a:t>
            </a:r>
            <a:r>
              <a:rPr lang="lv-lv" sz="1600">
                <a:solidFill>
                  <a:schemeClr val="tx1"/>
                </a:solidFill>
                <a:latin typeface="+mn-lt"/>
              </a:rPr>
              <a:t>”</a:t>
            </a:r>
            <a:r>
              <a:rPr lang="en-gb" sz="1600" b="1">
                <a:solidFill>
                  <a:schemeClr val="tx1"/>
                </a:solidFill>
                <a:latin typeface="+mn-lt"/>
              </a:rPr>
              <a:t>.</a:t>
            </a:r>
          </a:p>
          <a:p>
            <a:pPr marL="0" indent="0" algn="just" rtl="0">
              <a:buNone/>
            </a:pPr>
            <a:r>
              <a:rPr lang="lv-lv" sz="1600"/>
              <a:t>Par palātām skatīt arī reglamenta 15. līdz 24. pantu.</a:t>
            </a:r>
          </a:p>
        </p:txBody>
      </p:sp>
      <p:sp>
        <p:nvSpPr>
          <p:cNvPr id="5" name="Dia számának helye 4">
            <a:extLst>
              <a:ext uri="{FF2B5EF4-FFF2-40B4-BE49-F238E27FC236}">
                <a16:creationId xmlns:a16="http://schemas.microsoft.com/office/drawing/2014/main" id="{1AC00C7B-455C-4FBB-A425-58DF91C2F08D}"/>
              </a:ext>
            </a:extLst>
          </p:cNvPr>
          <p:cNvSpPr>
            <a:spLocks noGrp="1"/>
          </p:cNvSpPr>
          <p:nvPr>
            <p:ph type="sldNum" sz="quarter" idx="12"/>
          </p:nvPr>
        </p:nvSpPr>
        <p:spPr/>
        <p:txBody>
          <a:bodyPr rtlCol="0"/>
          <a:lstStyle/>
          <a:p>
            <a:pPr rtl="0"/>
            <a:fld id="{6113E31D-E2AB-40D1-8B51-AFA5AFEF393A}" type="slidenum">
              <a:rPr lang="en-US" smtClean="0"/>
              <a:t>4</a:t>
            </a:fld>
            <a:endParaRPr lang="en-US" dirty="0"/>
          </a:p>
        </p:txBody>
      </p:sp>
    </p:spTree>
    <p:extLst>
      <p:ext uri="{BB962C8B-B14F-4D97-AF65-F5344CB8AC3E}">
        <p14:creationId xmlns:p14="http://schemas.microsoft.com/office/powerpoint/2010/main" val="273053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36. pants — Lietas nodošana izskatīšanai valsts tiesās </a:t>
            </a:r>
            <a:endParaRPr lang="de-DE" dirty="0"/>
          </a:p>
        </p:txBody>
      </p:sp>
      <p:sp>
        <p:nvSpPr>
          <p:cNvPr id="3" name="Inhaltsplatzhalter 2"/>
          <p:cNvSpPr>
            <a:spLocks noGrp="1"/>
          </p:cNvSpPr>
          <p:nvPr>
            <p:ph idx="1"/>
          </p:nvPr>
        </p:nvSpPr>
        <p:spPr>
          <a:xfrm>
            <a:off x="687848" y="1905000"/>
            <a:ext cx="9967452" cy="4267200"/>
          </a:xfrm>
        </p:spPr>
        <p:txBody>
          <a:bodyPr rtlCol="0">
            <a:noAutofit/>
          </a:bodyPr>
          <a:lstStyle/>
          <a:p>
            <a:pPr marL="0" indent="0" algn="just" rtl="0">
              <a:buNone/>
            </a:pPr>
            <a:r>
              <a:rPr lang="lv-lv" sz="1600">
                <a:solidFill>
                  <a:prstClr val="black"/>
                </a:solidFill>
                <a:latin typeface="+mn-lt"/>
              </a:rPr>
              <a:t>36. panta 1. punkts</a:t>
            </a:r>
            <a:r>
              <a:rPr lang="lv-lv" sz="1600">
                <a:solidFill>
                  <a:schemeClr val="tx1"/>
                </a:solidFill>
                <a:latin typeface="+mn-lt"/>
              </a:rPr>
              <a:t> </a:t>
            </a:r>
            <a:r>
              <a:rPr lang="en-gb" sz="1600" i="1">
                <a:solidFill>
                  <a:schemeClr val="tx1"/>
                </a:solidFill>
                <a:latin typeface="+mn-lt"/>
              </a:rPr>
              <a:t>EPPO </a:t>
            </a:r>
            <a:r>
              <a:rPr lang="en-gb" sz="1600">
                <a:solidFill>
                  <a:schemeClr val="tx1"/>
                </a:solidFill>
                <a:latin typeface="+mn-lt"/>
              </a:rPr>
              <a:t>regulā </a:t>
            </a:r>
            <a:r>
              <a:rPr lang="lv-lv" sz="1600">
                <a:solidFill>
                  <a:prstClr val="black"/>
                </a:solidFill>
                <a:latin typeface="+mn-lt"/>
              </a:rPr>
              <a:t>: “Ja </a:t>
            </a:r>
            <a:r>
              <a:rPr lang="lv-lv" sz="1600" b="1">
                <a:solidFill>
                  <a:prstClr val="black"/>
                </a:solidFill>
                <a:latin typeface="+mn-lt"/>
              </a:rPr>
              <a:t>Eiropas deleģētais prokurors</a:t>
            </a:r>
            <a:r>
              <a:rPr lang="lv-lv" sz="1600">
                <a:solidFill>
                  <a:prstClr val="black"/>
                </a:solidFill>
                <a:latin typeface="+mn-lt"/>
              </a:rPr>
              <a:t> iesniedz </a:t>
            </a:r>
            <a:r>
              <a:rPr lang="lv-lv" sz="1600" b="1">
                <a:solidFill>
                  <a:prstClr val="black"/>
                </a:solidFill>
                <a:latin typeface="+mn-lt"/>
              </a:rPr>
              <a:t>lēmuma projektu, ar ko ierosina lietu nodot tiesai</a:t>
            </a:r>
            <a:r>
              <a:rPr lang="lv-lv" sz="1600">
                <a:solidFill>
                  <a:prstClr val="black"/>
                </a:solidFill>
                <a:latin typeface="+mn-lt"/>
              </a:rPr>
              <a:t>, Pastāvīgā palāta, ievērojot 35. pantā paredzētās procedūras, pieņem lēmumu par šo projektu 21 dienas laikā. Pastāvīgā palāta nevar nolemt lietu izbeigt, ja lēmuma projektā ir ierosināts lietu nodot tiesai.</a:t>
            </a:r>
            <a:r>
              <a:rPr lang="lv-lv" sz="1600">
                <a:latin typeface="+mn-lt"/>
              </a:rPr>
              <a:t>”</a:t>
            </a:r>
          </a:p>
          <a:p>
            <a:pPr marL="0" indent="0" algn="just" rtl="0">
              <a:buNone/>
            </a:pPr>
            <a:r>
              <a:rPr lang="lv-lv" sz="1600">
                <a:solidFill>
                  <a:prstClr val="black"/>
                </a:solidFill>
                <a:latin typeface="+mn-lt"/>
              </a:rPr>
              <a:t>36. panta 4. punkts</a:t>
            </a:r>
            <a:r>
              <a:rPr lang="lv-lv" sz="1600">
                <a:solidFill>
                  <a:schemeClr val="tx1"/>
                </a:solidFill>
                <a:latin typeface="+mn-lt"/>
              </a:rPr>
              <a:t> </a:t>
            </a:r>
            <a:r>
              <a:rPr lang="en-gb" sz="1600" i="1">
                <a:solidFill>
                  <a:schemeClr val="tx1"/>
                </a:solidFill>
                <a:latin typeface="+mn-lt"/>
              </a:rPr>
              <a:t>EPPO</a:t>
            </a:r>
            <a:r>
              <a:rPr lang="en-gb" sz="1600">
                <a:solidFill>
                  <a:schemeClr val="tx1"/>
                </a:solidFill>
                <a:latin typeface="+mn-lt"/>
              </a:rPr>
              <a:t> regulā </a:t>
            </a:r>
            <a:r>
              <a:rPr lang="lv-lv" sz="1600">
                <a:solidFill>
                  <a:prstClr val="black"/>
                </a:solidFill>
                <a:latin typeface="+mn-lt"/>
              </a:rPr>
              <a:t>: “Pirms pieņemt lēmumu par lietas nodošanu tiesai, kompetentā </a:t>
            </a:r>
            <a:r>
              <a:rPr lang="lv-lv" sz="1600" b="1">
                <a:solidFill>
                  <a:prstClr val="black"/>
                </a:solidFill>
                <a:latin typeface="+mn-lt"/>
              </a:rPr>
              <a:t>Pastāvīgā palāta</a:t>
            </a:r>
            <a:r>
              <a:rPr lang="lv-lv" sz="1600">
                <a:solidFill>
                  <a:prstClr val="black"/>
                </a:solidFill>
                <a:latin typeface="+mn-lt"/>
              </a:rPr>
              <a:t> pēc Eiropas deleģētā prokurora, kurš nodarbojas ar lietu, priekšlikuma var </a:t>
            </a:r>
            <a:r>
              <a:rPr lang="lv-lv" sz="1600" b="1">
                <a:solidFill>
                  <a:prstClr val="black"/>
                </a:solidFill>
                <a:latin typeface="+mn-lt"/>
              </a:rPr>
              <a:t>nolemt apvienot vairākas lietas</a:t>
            </a:r>
            <a:r>
              <a:rPr lang="lv-lv" sz="1600">
                <a:solidFill>
                  <a:prstClr val="black"/>
                </a:solidFill>
                <a:latin typeface="+mn-lt"/>
              </a:rPr>
              <a:t>, ja dažādi Eiropas deleģētie prokurori ir veikuši izmeklēšanas attiecībā uz to pašu personu(-ām), lai šīs lietas ierosinātu vienas dalībvalsts tiesā(-ās), kurai(-ām) saskaņā ar tās tiesību aktiem ir jurisdikcija attiecībā uz katru no minētajām lietām.”</a:t>
            </a:r>
          </a:p>
          <a:p>
            <a:pPr marL="0" indent="0" algn="just" rtl="0">
              <a:buNone/>
            </a:pPr>
            <a:r>
              <a:rPr lang="lv-lv" sz="1600" b="1">
                <a:solidFill>
                  <a:prstClr val="black"/>
                </a:solidFill>
                <a:latin typeface="+mn-lt"/>
              </a:rPr>
              <a:t>Iespējams apvienot vairākas lietas </a:t>
            </a:r>
            <a:r>
              <a:rPr lang="lv-lv" sz="1600">
                <a:solidFill>
                  <a:prstClr val="black"/>
                </a:solidFill>
                <a:latin typeface="+mn-lt"/>
              </a:rPr>
              <a:t>kriminālvajāšanai vienā dalībvalstī (36. panta 4. punkts, 67., 68. apsvērums).</a:t>
            </a:r>
          </a:p>
          <a:p>
            <a:pPr marL="0" indent="0" algn="just" rtl="0">
              <a:buNone/>
            </a:pPr>
            <a:r>
              <a:rPr lang="lv-lv" sz="1600"/>
              <a:t>Skatīt arī reglamenta 49. līdz 51. pantu par lietu nodošanu/apvienošanu/sadalīšanu</a:t>
            </a:r>
            <a:endParaRPr lang="en-US" sz="1600" dirty="0">
              <a:solidFill>
                <a:prstClr val="black"/>
              </a:solidFill>
              <a:latin typeface="+mn-lt"/>
            </a:endParaRPr>
          </a:p>
          <a:p>
            <a:pPr marL="0" indent="0" rtl="0">
              <a:buNone/>
            </a:pPr>
            <a:endParaRPr lang="en-US" sz="1600" dirty="0">
              <a:solidFill>
                <a:prstClr val="black"/>
              </a:solidFill>
              <a:latin typeface="+mn-lt"/>
            </a:endParaRPr>
          </a:p>
          <a:p>
            <a:pPr marL="0" indent="0" rtl="0">
              <a:buNone/>
            </a:pPr>
            <a:endParaRPr lang="de-DE" sz="1600" dirty="0"/>
          </a:p>
        </p:txBody>
      </p:sp>
      <p:sp>
        <p:nvSpPr>
          <p:cNvPr id="5" name="Dia számának helye 4">
            <a:extLst>
              <a:ext uri="{FF2B5EF4-FFF2-40B4-BE49-F238E27FC236}">
                <a16:creationId xmlns:a16="http://schemas.microsoft.com/office/drawing/2014/main" id="{2F5224F1-B3F6-45F0-8888-E7919297D191}"/>
              </a:ext>
            </a:extLst>
          </p:cNvPr>
          <p:cNvSpPr>
            <a:spLocks noGrp="1"/>
          </p:cNvSpPr>
          <p:nvPr>
            <p:ph type="sldNum" sz="quarter" idx="12"/>
          </p:nvPr>
        </p:nvSpPr>
        <p:spPr/>
        <p:txBody>
          <a:bodyPr rtlCol="0"/>
          <a:lstStyle/>
          <a:p>
            <a:pPr rtl="0"/>
            <a:fld id="{6113E31D-E2AB-40D1-8B51-AFA5AFEF393A}" type="slidenum">
              <a:rPr lang="en-US" smtClean="0"/>
              <a:t>5</a:t>
            </a:fld>
            <a:endParaRPr lang="en-US" dirty="0"/>
          </a:p>
        </p:txBody>
      </p:sp>
    </p:spTree>
    <p:extLst>
      <p:ext uri="{BB962C8B-B14F-4D97-AF65-F5344CB8AC3E}">
        <p14:creationId xmlns:p14="http://schemas.microsoft.com/office/powerpoint/2010/main" val="267425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36. pants — Lietas nodošana izskatīšanai valsts tiesās </a:t>
            </a:r>
            <a:endParaRPr lang="de-DE" dirty="0"/>
          </a:p>
        </p:txBody>
      </p:sp>
      <p:sp>
        <p:nvSpPr>
          <p:cNvPr id="3" name="Inhaltsplatzhalter 2"/>
          <p:cNvSpPr>
            <a:spLocks noGrp="1"/>
          </p:cNvSpPr>
          <p:nvPr>
            <p:ph idx="1"/>
          </p:nvPr>
        </p:nvSpPr>
        <p:spPr/>
        <p:txBody>
          <a:bodyPr rtlCol="0">
            <a:noAutofit/>
          </a:bodyPr>
          <a:lstStyle/>
          <a:p>
            <a:pPr marL="0" indent="0" algn="just" rtl="0">
              <a:buNone/>
            </a:pPr>
            <a:r>
              <a:rPr lang="lv-lv" sz="1800">
                <a:solidFill>
                  <a:prstClr val="black"/>
                </a:solidFill>
                <a:latin typeface="+mn-lt"/>
              </a:rPr>
              <a:t>36. panta 1. punkts</a:t>
            </a:r>
            <a:r>
              <a:rPr lang="lv-lv" sz="1800">
                <a:solidFill>
                  <a:schemeClr val="tx1"/>
                </a:solidFill>
                <a:latin typeface="+mn-lt"/>
              </a:rPr>
              <a:t> </a:t>
            </a:r>
            <a:r>
              <a:rPr lang="en-gb" sz="1800" i="1">
                <a:solidFill>
                  <a:schemeClr val="tx1"/>
                </a:solidFill>
                <a:latin typeface="+mn-lt"/>
              </a:rPr>
              <a:t>EPPO </a:t>
            </a:r>
            <a:r>
              <a:rPr lang="en-gb" sz="1800">
                <a:solidFill>
                  <a:schemeClr val="tx1"/>
                </a:solidFill>
                <a:latin typeface="+mn-lt"/>
              </a:rPr>
              <a:t>regulā</a:t>
            </a:r>
            <a:r>
              <a:rPr lang="lv-lv" sz="1800">
                <a:solidFill>
                  <a:prstClr val="black"/>
                </a:solidFill>
                <a:latin typeface="+mn-lt"/>
              </a:rPr>
              <a:t>:</a:t>
            </a:r>
          </a:p>
          <a:p>
            <a:pPr marL="0" indent="0" algn="just" rtl="0">
              <a:buNone/>
            </a:pPr>
            <a:r>
              <a:rPr lang="lv-lv" sz="1800">
                <a:solidFill>
                  <a:prstClr val="black"/>
                </a:solidFill>
                <a:latin typeface="+mn-lt"/>
              </a:rPr>
              <a:t>“Ja </a:t>
            </a:r>
            <a:r>
              <a:rPr lang="lv-lv" sz="1800" b="1">
                <a:solidFill>
                  <a:prstClr val="black"/>
                </a:solidFill>
                <a:latin typeface="+mn-lt"/>
              </a:rPr>
              <a:t>Eiropas deleģētais prokurors</a:t>
            </a:r>
            <a:r>
              <a:rPr lang="lv-lv" sz="1800">
                <a:solidFill>
                  <a:prstClr val="black"/>
                </a:solidFill>
                <a:latin typeface="+mn-lt"/>
              </a:rPr>
              <a:t> iesniedz </a:t>
            </a:r>
            <a:r>
              <a:rPr lang="lv-lv" sz="1800" b="1">
                <a:solidFill>
                  <a:prstClr val="black"/>
                </a:solidFill>
                <a:latin typeface="+mn-lt"/>
              </a:rPr>
              <a:t>lēmuma projektu, ar ko ierosina lietu nodot tiesai</a:t>
            </a:r>
            <a:r>
              <a:rPr lang="lv-lv" sz="1800">
                <a:solidFill>
                  <a:prstClr val="black"/>
                </a:solidFill>
                <a:latin typeface="+mn-lt"/>
              </a:rPr>
              <a:t>, Pastāvīgā palāta, ievērojot 35. pantā paredzētās procedūras, pieņem lēmumu par šo projektu 21 dienas laikā. Pastāvīgā palāta nevar nolemt lietu izbeigt, ja lēmuma projektā ir ierosināts lietu nodot tiesai.</a:t>
            </a:r>
            <a:r>
              <a:rPr lang="lv-lv" sz="1800">
                <a:latin typeface="+mn-lt"/>
              </a:rPr>
              <a:t>”</a:t>
            </a:r>
          </a:p>
          <a:p>
            <a:pPr algn="just" rtl="0"/>
            <a:r>
              <a:rPr lang="lv-lv" sz="1800">
                <a:solidFill>
                  <a:prstClr val="black"/>
                </a:solidFill>
                <a:latin typeface="+mn-lt"/>
              </a:rPr>
              <a:t>Kāda veida prokurora lēmumus, kas ir pieejami saskaņā ar tās valsts tiesību aktiem, kurā atrodas EDP, kurš nodarbojas ar lietu,</a:t>
            </a:r>
            <a:r>
              <a:rPr lang="lv-lv" sz="1800" b="1">
                <a:solidFill>
                  <a:prstClr val="black"/>
                </a:solidFill>
                <a:latin typeface="+mn-lt"/>
              </a:rPr>
              <a:t> </a:t>
            </a:r>
            <a:r>
              <a:rPr lang="lv-lv" sz="1800">
                <a:solidFill>
                  <a:prstClr val="black"/>
                </a:solidFill>
                <a:latin typeface="+mn-lt"/>
              </a:rPr>
              <a:t>var klasificēt kā “</a:t>
            </a:r>
            <a:r>
              <a:rPr lang="en-gb" sz="1800" b="1">
                <a:solidFill>
                  <a:prstClr val="black"/>
                </a:solidFill>
                <a:latin typeface="+mn-lt"/>
              </a:rPr>
              <a:t>lēmumu, ar ko ierosina lietu nodot tiesai</a:t>
            </a:r>
            <a:r>
              <a:rPr lang="en-gb" sz="1800">
                <a:solidFill>
                  <a:prstClr val="black"/>
                </a:solidFill>
                <a:latin typeface="+mn-lt"/>
              </a:rPr>
              <a:t>”</a:t>
            </a:r>
            <a:r>
              <a:rPr lang="en-gb" sz="1800" b="1">
                <a:solidFill>
                  <a:prstClr val="black"/>
                </a:solidFill>
                <a:latin typeface="+mn-lt"/>
              </a:rPr>
              <a:t>?</a:t>
            </a:r>
            <a:endParaRPr lang="en-US" sz="1700" b="1" dirty="0">
              <a:latin typeface="+mn-lt"/>
            </a:endParaRPr>
          </a:p>
          <a:p>
            <a:pPr lvl="1" algn="just" rtl="0">
              <a:buFont typeface="Wingdings" panose="05000000000000000000" pitchFamily="2" charset="2"/>
              <a:buChar char="Ø"/>
            </a:pPr>
            <a:r>
              <a:rPr lang="lv-lv" sz="1700">
                <a:solidFill>
                  <a:prstClr val="black"/>
                </a:solidFill>
                <a:latin typeface="+mn-lt"/>
              </a:rPr>
              <a:t>Tikai apsūdzības?</a:t>
            </a:r>
          </a:p>
          <a:p>
            <a:pPr lvl="1" algn="just" rtl="0">
              <a:buFont typeface="Wingdings" panose="05000000000000000000" pitchFamily="2" charset="2"/>
              <a:buChar char="Ø"/>
            </a:pPr>
            <a:r>
              <a:rPr lang="lv-lv" sz="1700">
                <a:solidFill>
                  <a:prstClr val="black"/>
                </a:solidFill>
                <a:latin typeface="+mn-lt"/>
              </a:rPr>
              <a:t>Vai saskaņā ar valsts tiesību aktiem arī citas līdzvērtīgas alternatīvas? Un kādas tās būtu? </a:t>
            </a:r>
          </a:p>
          <a:p>
            <a:pPr lvl="1" algn="just" rtl="0">
              <a:buFont typeface="Wingdings" panose="05000000000000000000" pitchFamily="2" charset="2"/>
              <a:buChar char="Ø"/>
            </a:pPr>
            <a:r>
              <a:rPr lang="lv-lv" sz="1700">
                <a:solidFill>
                  <a:prstClr val="black"/>
                </a:solidFill>
                <a:latin typeface="+mn-lt"/>
              </a:rPr>
              <a:t>Kāda ir atšķirība no 40. panta (vienkāršotas kriminālvajāšanas procedūras)?</a:t>
            </a:r>
          </a:p>
          <a:p>
            <a:pPr algn="just" rtl="0"/>
            <a:r>
              <a:rPr lang="lv-lv" sz="1800">
                <a:solidFill>
                  <a:prstClr val="black"/>
                </a:solidFill>
                <a:latin typeface="+mn-lt"/>
              </a:rPr>
              <a:t>Kāds saskaņā ar valsts tiesību aktiem ir </a:t>
            </a:r>
            <a:r>
              <a:rPr lang="lv-lv" sz="1800" b="1">
                <a:solidFill>
                  <a:prstClr val="black"/>
                </a:solidFill>
                <a:latin typeface="+mn-lt"/>
              </a:rPr>
              <a:t>obligātais minimums</a:t>
            </a:r>
            <a:r>
              <a:rPr lang="lv-lv" sz="1800">
                <a:solidFill>
                  <a:prstClr val="black"/>
                </a:solidFill>
                <a:latin typeface="+mn-lt"/>
              </a:rPr>
              <a:t>, kāds prokuroram ir jāsasniedz, lai viņš lietu varētu iesniegt izskatīšanai tiesas procesam? </a:t>
            </a:r>
          </a:p>
          <a:p>
            <a:pPr marL="0" indent="0" rtl="0">
              <a:buNone/>
            </a:pPr>
            <a:endParaRPr lang="de-DE" sz="1800" b="1" dirty="0">
              <a:solidFill>
                <a:prstClr val="black"/>
              </a:solidFill>
            </a:endParaRPr>
          </a:p>
        </p:txBody>
      </p:sp>
      <p:sp>
        <p:nvSpPr>
          <p:cNvPr id="5" name="Dia számának helye 4">
            <a:extLst>
              <a:ext uri="{FF2B5EF4-FFF2-40B4-BE49-F238E27FC236}">
                <a16:creationId xmlns:a16="http://schemas.microsoft.com/office/drawing/2014/main" id="{5B0F6097-0CBE-44ED-983D-1C57FCF26FFA}"/>
              </a:ext>
            </a:extLst>
          </p:cNvPr>
          <p:cNvSpPr>
            <a:spLocks noGrp="1"/>
          </p:cNvSpPr>
          <p:nvPr>
            <p:ph type="sldNum" sz="quarter" idx="12"/>
          </p:nvPr>
        </p:nvSpPr>
        <p:spPr/>
        <p:txBody>
          <a:bodyPr rtlCol="0"/>
          <a:lstStyle/>
          <a:p>
            <a:pPr rtl="0"/>
            <a:fld id="{6113E31D-E2AB-40D1-8B51-AFA5AFEF393A}" type="slidenum">
              <a:rPr lang="en-US" smtClean="0"/>
              <a:t>6</a:t>
            </a:fld>
            <a:endParaRPr lang="en-US" dirty="0"/>
          </a:p>
        </p:txBody>
      </p:sp>
    </p:spTree>
    <p:extLst>
      <p:ext uri="{BB962C8B-B14F-4D97-AF65-F5344CB8AC3E}">
        <p14:creationId xmlns:p14="http://schemas.microsoft.com/office/powerpoint/2010/main" val="279967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rtlCol="0">
            <a:normAutofit/>
          </a:bodyPr>
          <a:lstStyle/>
          <a:p>
            <a:pPr rtl="0"/>
            <a:r>
              <a:rPr lang="lv-lv"/>
              <a:t>36. pants — Lietas nodošana izskatīšanai valsts tiesās </a:t>
            </a:r>
            <a:endParaRPr lang="de-DE" dirty="0"/>
          </a:p>
        </p:txBody>
      </p:sp>
      <p:sp>
        <p:nvSpPr>
          <p:cNvPr id="3" name="Inhaltsplatzhalter 2"/>
          <p:cNvSpPr>
            <a:spLocks noGrp="1"/>
          </p:cNvSpPr>
          <p:nvPr>
            <p:ph idx="1"/>
          </p:nvPr>
        </p:nvSpPr>
        <p:spPr/>
        <p:txBody>
          <a:bodyPr rtlCol="0">
            <a:noAutofit/>
          </a:bodyPr>
          <a:lstStyle/>
          <a:p>
            <a:pPr marL="0" indent="0" algn="just" rtl="0">
              <a:buNone/>
            </a:pPr>
            <a:r>
              <a:rPr lang="en-gb" sz="1600" i="1">
                <a:solidFill>
                  <a:prstClr val="black"/>
                </a:solidFill>
                <a:latin typeface="+mn-lt"/>
              </a:rPr>
              <a:t>EPPO</a:t>
            </a:r>
            <a:r>
              <a:rPr lang="en-gb" sz="1600">
                <a:solidFill>
                  <a:prstClr val="black"/>
                </a:solidFill>
                <a:latin typeface="+mn-lt"/>
              </a:rPr>
              <a:t> regulas 36. panta 6. punkts: “Ja tas vajadzīgs </a:t>
            </a:r>
            <a:r>
              <a:rPr lang="lv-lv" sz="1600" b="1">
                <a:solidFill>
                  <a:prstClr val="black"/>
                </a:solidFill>
                <a:latin typeface="+mn-lt"/>
              </a:rPr>
              <a:t>līdzekļu atgūšanas, turpmāku administratīvu pasākumu vai pārraudzības nolūkos</a:t>
            </a:r>
            <a:r>
              <a:rPr lang="lv-lv" sz="1600">
                <a:solidFill>
                  <a:prstClr val="black"/>
                </a:solidFill>
                <a:latin typeface="+mn-lt"/>
              </a:rPr>
              <a:t>, centrālais birojs par lēmumu nodot lietu izskatīšanai tiesā </a:t>
            </a:r>
            <a:r>
              <a:rPr lang="lv-lv" sz="1600" b="1">
                <a:solidFill>
                  <a:prstClr val="black"/>
                </a:solidFill>
                <a:latin typeface="+mn-lt"/>
              </a:rPr>
              <a:t>informē</a:t>
            </a:r>
            <a:r>
              <a:rPr lang="lv-lv" sz="1600">
                <a:solidFill>
                  <a:prstClr val="black"/>
                </a:solidFill>
                <a:latin typeface="+mn-lt"/>
              </a:rPr>
              <a:t> kompetentās </a:t>
            </a:r>
            <a:r>
              <a:rPr lang="lv-lv" sz="1600" b="1">
                <a:solidFill>
                  <a:prstClr val="black"/>
                </a:solidFill>
                <a:latin typeface="+mn-lt"/>
              </a:rPr>
              <a:t>valsts iestādes, ieinteresētās personas un attiecīgās Savienības iestādes, struktūras, birojus un aģentūras</a:t>
            </a:r>
            <a:r>
              <a:rPr lang="lv-lv" sz="1600">
                <a:solidFill>
                  <a:prstClr val="black"/>
                </a:solidFill>
                <a:latin typeface="+mn-lt"/>
              </a:rPr>
              <a:t>.</a:t>
            </a:r>
            <a:r>
              <a:rPr lang="lv-lv" sz="1600">
                <a:latin typeface="+mn-lt"/>
              </a:rPr>
              <a:t>”</a:t>
            </a:r>
          </a:p>
          <a:p>
            <a:pPr marL="0" indent="0" algn="just" rtl="0">
              <a:buNone/>
            </a:pPr>
            <a:r>
              <a:rPr lang="lv-lv" sz="1800" b="1">
                <a:solidFill>
                  <a:prstClr val="black"/>
                </a:solidFill>
                <a:latin typeface="+mn-lt"/>
              </a:rPr>
              <a:t>Informācijas sniegšanas pienākums</a:t>
            </a:r>
            <a:endParaRPr lang="en-US" sz="1700" b="1" dirty="0">
              <a:latin typeface="+mn-lt"/>
            </a:endParaRPr>
          </a:p>
          <a:p>
            <a:pPr lvl="1" algn="just" rtl="0">
              <a:buFont typeface="Wingdings" panose="05000000000000000000" pitchFamily="2" charset="2"/>
              <a:buChar char="Ø"/>
            </a:pPr>
            <a:r>
              <a:rPr lang="lv-lv" sz="1700">
                <a:solidFill>
                  <a:prstClr val="black"/>
                </a:solidFill>
                <a:latin typeface="+mn-lt"/>
              </a:rPr>
              <a:t>Īpašiem nolūkiem: </a:t>
            </a:r>
            <a:r>
              <a:rPr lang="lv-lv" b="1">
                <a:solidFill>
                  <a:prstClr val="black"/>
                </a:solidFill>
                <a:latin typeface="+mn-lt"/>
              </a:rPr>
              <a:t>līdzekļu atgūšana</a:t>
            </a:r>
            <a:r>
              <a:rPr lang="lv-lv">
                <a:solidFill>
                  <a:prstClr val="black"/>
                </a:solidFill>
                <a:latin typeface="+mn-lt"/>
              </a:rPr>
              <a:t>, </a:t>
            </a:r>
            <a:r>
              <a:rPr lang="lv-lv" b="1">
                <a:solidFill>
                  <a:prstClr val="black"/>
                </a:solidFill>
                <a:latin typeface="+mn-lt"/>
              </a:rPr>
              <a:t> turpmāki administratīvi pasākumi vai pārraudzība</a:t>
            </a:r>
            <a:endParaRPr lang="en-US" sz="1700" dirty="0">
              <a:solidFill>
                <a:prstClr val="black"/>
              </a:solidFill>
              <a:latin typeface="+mn-lt"/>
            </a:endParaRPr>
          </a:p>
          <a:p>
            <a:pPr marL="0" indent="0" algn="just" rtl="0">
              <a:buNone/>
            </a:pPr>
            <a:r>
              <a:rPr lang="lv-lv" sz="1800" b="1">
                <a:solidFill>
                  <a:prstClr val="black"/>
                </a:solidFill>
                <a:latin typeface="+mn-lt"/>
              </a:rPr>
              <a:t>Kam?</a:t>
            </a:r>
            <a:endParaRPr lang="en-US" sz="1700" b="1" dirty="0">
              <a:latin typeface="+mn-lt"/>
            </a:endParaRPr>
          </a:p>
          <a:p>
            <a:pPr lvl="1" algn="just" rtl="0">
              <a:buFont typeface="Wingdings" panose="05000000000000000000" pitchFamily="2" charset="2"/>
              <a:buChar char="Ø"/>
            </a:pPr>
            <a:r>
              <a:rPr lang="lv-lv">
                <a:solidFill>
                  <a:prstClr val="black"/>
                </a:solidFill>
                <a:latin typeface="+mn-lt"/>
              </a:rPr>
              <a:t>Kompetentajām </a:t>
            </a:r>
            <a:r>
              <a:rPr lang="lv-lv" b="1">
                <a:solidFill>
                  <a:prstClr val="black"/>
                </a:solidFill>
                <a:latin typeface="+mn-lt"/>
              </a:rPr>
              <a:t>valsts iestādēm</a:t>
            </a:r>
            <a:r>
              <a:rPr lang="lv-lv">
                <a:solidFill>
                  <a:prstClr val="black"/>
                </a:solidFill>
                <a:latin typeface="+mn-lt"/>
              </a:rPr>
              <a:t>: administratīvajām iestādēm? citām iestādēm?</a:t>
            </a:r>
          </a:p>
          <a:p>
            <a:pPr lvl="1" algn="just" rtl="0">
              <a:buFont typeface="Wingdings" panose="05000000000000000000" pitchFamily="2" charset="2"/>
              <a:buChar char="Ø"/>
            </a:pPr>
            <a:r>
              <a:rPr lang="lv-lv" b="1">
                <a:solidFill>
                  <a:prstClr val="black"/>
                </a:solidFill>
                <a:latin typeface="+mn-lt"/>
              </a:rPr>
              <a:t>Ieinteresētajām personām</a:t>
            </a:r>
            <a:r>
              <a:rPr lang="lv-lv">
                <a:solidFill>
                  <a:prstClr val="black"/>
                </a:solidFill>
                <a:latin typeface="+mn-lt"/>
              </a:rPr>
              <a:t>: kriminālprocesa dalībniekiem? citām personām?</a:t>
            </a:r>
          </a:p>
          <a:p>
            <a:pPr lvl="1" algn="just" rtl="0">
              <a:buFont typeface="Wingdings" panose="05000000000000000000" pitchFamily="2" charset="2"/>
              <a:buChar char="Ø"/>
            </a:pPr>
            <a:r>
              <a:rPr lang="lv-lv" b="1">
                <a:solidFill>
                  <a:prstClr val="black"/>
                </a:solidFill>
                <a:latin typeface="+mn-lt"/>
              </a:rPr>
              <a:t>Attiecīgajām Savienības iestādēm, struktūrām, birojiem un aģentūrām:</a:t>
            </a:r>
            <a:r>
              <a:rPr lang="lv-lv">
                <a:solidFill>
                  <a:prstClr val="black"/>
                </a:solidFill>
                <a:latin typeface="+mn-lt"/>
              </a:rPr>
              <a:t> Komisijai? </a:t>
            </a:r>
            <a:r>
              <a:rPr lang="en-gb" i="1">
                <a:solidFill>
                  <a:prstClr val="black"/>
                </a:solidFill>
                <a:latin typeface="+mn-lt"/>
              </a:rPr>
              <a:t>OLAF</a:t>
            </a:r>
            <a:r>
              <a:rPr lang="en-gb">
                <a:solidFill>
                  <a:prstClr val="black"/>
                </a:solidFill>
                <a:latin typeface="+mn-lt"/>
              </a:rPr>
              <a:t>, citiem?</a:t>
            </a:r>
          </a:p>
          <a:p>
            <a:pPr marL="0" indent="0" algn="just" rtl="0">
              <a:buNone/>
            </a:pPr>
            <a:r>
              <a:rPr lang="lv-lv" sz="1800" b="1">
                <a:solidFill>
                  <a:prstClr val="black"/>
                </a:solidFill>
                <a:latin typeface="+mn-lt"/>
              </a:rPr>
              <a:t>Saziņas kanāli? </a:t>
            </a:r>
            <a:r>
              <a:rPr lang="lv-lv" sz="1800">
                <a:solidFill>
                  <a:prstClr val="black"/>
                </a:solidFill>
                <a:latin typeface="+mn-lt"/>
              </a:rPr>
              <a:t>(kādēļ “centrālais birojs”?, un nevis EDP, kurš nodarbojas ar lietu?)</a:t>
            </a:r>
            <a:endParaRPr lang="en-US" sz="1700" b="1" dirty="0">
              <a:latin typeface="+mn-lt"/>
            </a:endParaRPr>
          </a:p>
          <a:p>
            <a:pPr marL="0" indent="0" rtl="0">
              <a:buNone/>
            </a:pPr>
            <a:endParaRPr lang="en-US" sz="1800" dirty="0">
              <a:solidFill>
                <a:prstClr val="black"/>
              </a:solidFill>
            </a:endParaRPr>
          </a:p>
          <a:p>
            <a:pPr marL="0" indent="0" rtl="0">
              <a:buNone/>
            </a:pPr>
            <a:endParaRPr lang="de-DE" sz="1800" b="1" dirty="0">
              <a:solidFill>
                <a:prstClr val="black"/>
              </a:solidFill>
            </a:endParaRPr>
          </a:p>
          <a:p>
            <a:pPr marL="0" indent="0" rtl="0">
              <a:buNone/>
            </a:pPr>
            <a:endParaRPr lang="de-DE" sz="1800" b="1" dirty="0">
              <a:solidFill>
                <a:prstClr val="black"/>
              </a:solidFill>
            </a:endParaRPr>
          </a:p>
        </p:txBody>
      </p:sp>
      <p:sp>
        <p:nvSpPr>
          <p:cNvPr id="5" name="Dia számának helye 4">
            <a:extLst>
              <a:ext uri="{FF2B5EF4-FFF2-40B4-BE49-F238E27FC236}">
                <a16:creationId xmlns:a16="http://schemas.microsoft.com/office/drawing/2014/main" id="{67E469C1-3430-4C4A-BBAE-D64CF0E9F192}"/>
              </a:ext>
            </a:extLst>
          </p:cNvPr>
          <p:cNvSpPr>
            <a:spLocks noGrp="1"/>
          </p:cNvSpPr>
          <p:nvPr>
            <p:ph type="sldNum" sz="quarter" idx="12"/>
          </p:nvPr>
        </p:nvSpPr>
        <p:spPr/>
        <p:txBody>
          <a:bodyPr rtlCol="0"/>
          <a:lstStyle/>
          <a:p>
            <a:pPr rtl="0"/>
            <a:fld id="{6113E31D-E2AB-40D1-8B51-AFA5AFEF393A}" type="slidenum">
              <a:rPr lang="en-US" smtClean="0"/>
              <a:t>7</a:t>
            </a:fld>
            <a:endParaRPr lang="en-US" dirty="0"/>
          </a:p>
        </p:txBody>
      </p:sp>
    </p:spTree>
    <p:extLst>
      <p:ext uri="{BB962C8B-B14F-4D97-AF65-F5344CB8AC3E}">
        <p14:creationId xmlns:p14="http://schemas.microsoft.com/office/powerpoint/2010/main" val="129548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35935"/>
            <a:ext cx="9967452" cy="975243"/>
          </a:xfrm>
        </p:spPr>
        <p:txBody>
          <a:bodyPr rtlCol="0">
            <a:normAutofit/>
          </a:bodyPr>
          <a:lstStyle/>
          <a:p>
            <a:pPr rtl="0"/>
            <a:r>
              <a:rPr lang="lv-lv"/>
              <a:t>39. pants — Lietas izbeigšana</a:t>
            </a:r>
            <a:endParaRPr lang="de-DE" dirty="0"/>
          </a:p>
        </p:txBody>
      </p:sp>
      <p:sp>
        <p:nvSpPr>
          <p:cNvPr id="3" name="Inhaltsplatzhalter 2"/>
          <p:cNvSpPr>
            <a:spLocks noGrp="1"/>
          </p:cNvSpPr>
          <p:nvPr>
            <p:ph idx="1"/>
          </p:nvPr>
        </p:nvSpPr>
        <p:spPr/>
        <p:txBody>
          <a:bodyPr rtlCol="0">
            <a:noAutofit/>
          </a:bodyPr>
          <a:lstStyle/>
          <a:p>
            <a:pPr marL="0" indent="0" algn="just" rtl="0">
              <a:buNone/>
            </a:pPr>
            <a:r>
              <a:rPr lang="en-gb" sz="1700" i="1">
                <a:solidFill>
                  <a:prstClr val="black"/>
                </a:solidFill>
                <a:latin typeface="+mn-lt"/>
              </a:rPr>
              <a:t>EPPO</a:t>
            </a:r>
            <a:r>
              <a:rPr lang="en-gb" sz="1700">
                <a:solidFill>
                  <a:prstClr val="black"/>
                </a:solidFill>
                <a:latin typeface="+mn-lt"/>
              </a:rPr>
              <a:t> regulas 39. panta 1. punkts: “</a:t>
            </a:r>
            <a:r>
              <a:rPr lang="lv-lv" sz="1700">
                <a:latin typeface="+mn-lt"/>
              </a:rPr>
              <a:t>Ja, ievērojot</a:t>
            </a:r>
            <a:r>
              <a:rPr lang="lv-lv" sz="1700" b="1">
                <a:latin typeface="+mn-lt"/>
              </a:rPr>
              <a:t> Eiropas deleģētā prokurora, kurš nodarbojas ar lietu, dalībvalsts tiesību aktus, kriminālvajāšana ir kļuvusi neiespējama</a:t>
            </a:r>
            <a:r>
              <a:rPr lang="lv-lv" sz="1700">
                <a:latin typeface="+mn-lt"/>
              </a:rPr>
              <a:t>, Pastāvīgā palāta, balstoties uz ziņojumu, ko saskaņā ar 35. panta 1. punktu iesniedz Eiropas deleģētais prokurors, kurš nodarbojas ar lietu, </a:t>
            </a:r>
            <a:r>
              <a:rPr lang="lv-lv" sz="1700" b="1">
                <a:latin typeface="+mn-lt"/>
              </a:rPr>
              <a:t>nolemj lietu</a:t>
            </a:r>
            <a:r>
              <a:rPr lang="lv-lv" sz="1700">
                <a:latin typeface="+mn-lt"/>
              </a:rPr>
              <a:t> pret personu </a:t>
            </a:r>
            <a:r>
              <a:rPr lang="lv-lv" sz="1700" b="1">
                <a:latin typeface="+mn-lt"/>
              </a:rPr>
              <a:t>izbeigt jebkura šāda iemesla dēļ</a:t>
            </a:r>
            <a:r>
              <a:rPr lang="lv-lv" sz="1700">
                <a:latin typeface="+mn-lt"/>
              </a:rPr>
              <a:t>:</a:t>
            </a:r>
          </a:p>
          <a:p>
            <a:pPr marL="0" indent="0" algn="just" rtl="0">
              <a:buNone/>
            </a:pPr>
            <a:r>
              <a:rPr lang="lv-lv" sz="1500">
                <a:latin typeface="+mn-lt"/>
              </a:rPr>
              <a:t>a) aizdomās turētā vai apsūdzētā </a:t>
            </a:r>
            <a:r>
              <a:rPr lang="lv-lv" sz="1500" b="1">
                <a:latin typeface="+mn-lt"/>
              </a:rPr>
              <a:t>nāve</a:t>
            </a:r>
            <a:r>
              <a:rPr lang="lv-lv" sz="1500">
                <a:latin typeface="+mn-lt"/>
              </a:rPr>
              <a:t> vai aizdomās turētas vai apsūdzētas juridiskās personas</a:t>
            </a:r>
            <a:r>
              <a:rPr lang="lv-lv" sz="1500" b="1">
                <a:latin typeface="+mn-lt"/>
              </a:rPr>
              <a:t> likvidācija</a:t>
            </a:r>
            <a:r>
              <a:rPr lang="lv-lv" sz="1500">
                <a:latin typeface="+mn-lt"/>
              </a:rPr>
              <a:t>; </a:t>
            </a:r>
          </a:p>
          <a:p>
            <a:pPr marL="0" indent="0" algn="just" rtl="0">
              <a:buNone/>
            </a:pPr>
            <a:r>
              <a:rPr lang="lv-lv" sz="1500">
                <a:latin typeface="+mn-lt"/>
              </a:rPr>
              <a:t>b) aizdomās turētā vai apsūdzētā </a:t>
            </a:r>
            <a:r>
              <a:rPr lang="lv-lv" sz="1500" b="1">
                <a:latin typeface="+mn-lt"/>
              </a:rPr>
              <a:t>nepieskaitāmība</a:t>
            </a:r>
            <a:r>
              <a:rPr lang="lv-lv" sz="1500">
                <a:latin typeface="+mn-lt"/>
              </a:rPr>
              <a:t>; </a:t>
            </a:r>
          </a:p>
          <a:p>
            <a:pPr marL="0" indent="0" algn="just" rtl="0">
              <a:buNone/>
            </a:pPr>
            <a:r>
              <a:rPr lang="lv-lv" sz="1500">
                <a:latin typeface="+mn-lt"/>
              </a:rPr>
              <a:t>c) aizdomās turētajam vai apsūdzētajam pasludināta </a:t>
            </a:r>
            <a:r>
              <a:rPr lang="lv-lv" sz="1500" b="1">
                <a:latin typeface="+mn-lt"/>
              </a:rPr>
              <a:t>amnestija</a:t>
            </a:r>
            <a:r>
              <a:rPr lang="lv-lv" sz="1500">
                <a:latin typeface="+mn-lt"/>
              </a:rPr>
              <a:t>; </a:t>
            </a:r>
          </a:p>
          <a:p>
            <a:pPr marL="0" indent="0" algn="just" rtl="0">
              <a:buNone/>
            </a:pPr>
            <a:r>
              <a:rPr lang="lv-lv" sz="1500">
                <a:latin typeface="+mn-lt"/>
              </a:rPr>
              <a:t>d) aizdomās turētajam vai apsūdzētajam piešķirta </a:t>
            </a:r>
            <a:r>
              <a:rPr lang="lv-lv" sz="1500" b="1">
                <a:latin typeface="+mn-lt"/>
              </a:rPr>
              <a:t>imunitāte</a:t>
            </a:r>
            <a:r>
              <a:rPr lang="lv-lv" sz="1500">
                <a:latin typeface="+mn-lt"/>
              </a:rPr>
              <a:t>, ja vien tā nav atcelta; </a:t>
            </a:r>
          </a:p>
          <a:p>
            <a:pPr marL="0" indent="0" algn="just" rtl="0">
              <a:buNone/>
            </a:pPr>
            <a:r>
              <a:rPr lang="lv-lv" sz="1500">
                <a:latin typeface="+mn-lt"/>
              </a:rPr>
              <a:t>e) beidzies valsts tiesību aktos paredzētais </a:t>
            </a:r>
            <a:r>
              <a:rPr lang="lv-lv" sz="1500" b="1">
                <a:latin typeface="+mn-lt"/>
              </a:rPr>
              <a:t>noilguma termiņš</a:t>
            </a:r>
            <a:r>
              <a:rPr lang="lv-lv" sz="1500">
                <a:latin typeface="+mn-lt"/>
              </a:rPr>
              <a:t> kriminālvajāšanai; </a:t>
            </a:r>
          </a:p>
          <a:p>
            <a:pPr marL="0" indent="0" algn="just" rtl="0">
              <a:buNone/>
            </a:pPr>
            <a:r>
              <a:rPr lang="lv-lv" sz="1500">
                <a:latin typeface="+mn-lt"/>
              </a:rPr>
              <a:t>(f) aizdomās turētā vai apsūdzētā lieta</a:t>
            </a:r>
            <a:r>
              <a:rPr lang="lv-lv" sz="1500" b="1">
                <a:latin typeface="+mn-lt"/>
              </a:rPr>
              <a:t> jau </a:t>
            </a:r>
            <a:r>
              <a:rPr lang="lv-lv" sz="1500">
                <a:latin typeface="+mn-lt"/>
              </a:rPr>
              <a:t>ir </a:t>
            </a:r>
            <a:r>
              <a:rPr lang="lv-lv" sz="1500" b="1">
                <a:latin typeface="+mn-lt"/>
              </a:rPr>
              <a:t>pilnībā pabeigta</a:t>
            </a:r>
            <a:r>
              <a:rPr lang="lv-lv" sz="1500">
                <a:latin typeface="+mn-lt"/>
              </a:rPr>
              <a:t> attiecībā uz tiem pašiem nodarījumiem; </a:t>
            </a:r>
          </a:p>
          <a:p>
            <a:pPr marL="0" indent="0" algn="just" rtl="0">
              <a:buNone/>
            </a:pPr>
            <a:r>
              <a:rPr lang="lv-lv" sz="1500">
                <a:latin typeface="+mn-lt"/>
              </a:rPr>
              <a:t>(g) </a:t>
            </a:r>
            <a:r>
              <a:rPr lang="lv-lv" sz="1500" b="1">
                <a:latin typeface="+mn-lt"/>
              </a:rPr>
              <a:t>attiecīgu pierādījumu trūkums</a:t>
            </a:r>
            <a:r>
              <a:rPr lang="lv-lv" sz="1500">
                <a:latin typeface="+mn-lt"/>
              </a:rPr>
              <a:t>.</a:t>
            </a:r>
            <a:r>
              <a:rPr lang="lv-lv" sz="1700">
                <a:latin typeface="+mn-lt"/>
              </a:rPr>
              <a:t>”</a:t>
            </a:r>
          </a:p>
          <a:p>
            <a:pPr marL="0" indent="0" algn="just" rtl="0">
              <a:buNone/>
            </a:pPr>
            <a:r>
              <a:rPr lang="lv-lv" sz="1700">
                <a:latin typeface="+mn-lt"/>
              </a:rPr>
              <a:t>81. apsvērums: “… Pamatojums lietas izbeigšanai ir izsmeļoši paredzēts šajā regulā.”</a:t>
            </a:r>
            <a:endParaRPr lang="en-US" sz="1700" dirty="0"/>
          </a:p>
          <a:p>
            <a:pPr marL="0" indent="0" rtl="0">
              <a:buNone/>
            </a:pPr>
            <a:endParaRPr lang="en-US" sz="1700" dirty="0">
              <a:solidFill>
                <a:prstClr val="black"/>
              </a:solidFill>
            </a:endParaRPr>
          </a:p>
        </p:txBody>
      </p:sp>
      <p:sp>
        <p:nvSpPr>
          <p:cNvPr id="5" name="Dia számának helye 4">
            <a:extLst>
              <a:ext uri="{FF2B5EF4-FFF2-40B4-BE49-F238E27FC236}">
                <a16:creationId xmlns:a16="http://schemas.microsoft.com/office/drawing/2014/main" id="{1745D700-35D2-495E-BFAB-F606621A911E}"/>
              </a:ext>
            </a:extLst>
          </p:cNvPr>
          <p:cNvSpPr>
            <a:spLocks noGrp="1"/>
          </p:cNvSpPr>
          <p:nvPr>
            <p:ph type="sldNum" sz="quarter" idx="12"/>
          </p:nvPr>
        </p:nvSpPr>
        <p:spPr/>
        <p:txBody>
          <a:bodyPr rtlCol="0"/>
          <a:lstStyle/>
          <a:p>
            <a:pPr rtl="0"/>
            <a:fld id="{6113E31D-E2AB-40D1-8B51-AFA5AFEF393A}" type="slidenum">
              <a:rPr lang="en-US" smtClean="0"/>
              <a:t>8</a:t>
            </a:fld>
            <a:endParaRPr lang="en-US" dirty="0"/>
          </a:p>
        </p:txBody>
      </p:sp>
    </p:spTree>
    <p:extLst>
      <p:ext uri="{BB962C8B-B14F-4D97-AF65-F5344CB8AC3E}">
        <p14:creationId xmlns:p14="http://schemas.microsoft.com/office/powerpoint/2010/main" val="61833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01466"/>
          </a:xfrm>
        </p:spPr>
        <p:txBody>
          <a:bodyPr rtlCol="0">
            <a:normAutofit/>
          </a:bodyPr>
          <a:lstStyle/>
          <a:p>
            <a:pPr rtl="0"/>
            <a:r>
              <a:rPr lang="lv-lv"/>
              <a:t>39. pants — Lietas izbeigšana</a:t>
            </a:r>
            <a:endParaRPr lang="de-DE" dirty="0"/>
          </a:p>
        </p:txBody>
      </p:sp>
      <p:sp>
        <p:nvSpPr>
          <p:cNvPr id="3" name="Inhaltsplatzhalter 2"/>
          <p:cNvSpPr>
            <a:spLocks noGrp="1"/>
          </p:cNvSpPr>
          <p:nvPr>
            <p:ph idx="1"/>
          </p:nvPr>
        </p:nvSpPr>
        <p:spPr/>
        <p:txBody>
          <a:bodyPr rtlCol="0">
            <a:noAutofit/>
          </a:bodyPr>
          <a:lstStyle/>
          <a:p>
            <a:pPr marL="0" indent="0" rtl="0">
              <a:buNone/>
            </a:pPr>
            <a:r>
              <a:rPr lang="en-gb" sz="1700" i="1">
                <a:solidFill>
                  <a:schemeClr val="tx1"/>
                </a:solidFill>
                <a:latin typeface="+mn-lt"/>
              </a:rPr>
              <a:t>EPPO</a:t>
            </a:r>
            <a:r>
              <a:rPr lang="en-gb" sz="1700">
                <a:solidFill>
                  <a:schemeClr val="tx1"/>
                </a:solidFill>
                <a:latin typeface="+mn-lt"/>
              </a:rPr>
              <a:t> regulas 39. panta 1. punkts: “… ievērojot</a:t>
            </a:r>
            <a:r>
              <a:rPr lang="lv-lv" sz="1700" b="1">
                <a:solidFill>
                  <a:schemeClr val="tx1"/>
                </a:solidFill>
                <a:latin typeface="+mn-lt"/>
              </a:rPr>
              <a:t> Eiropas deleģētā prokurora, kurš nodarbojas ar lietu, dalībvalsts tiesību aktus, </a:t>
            </a:r>
            <a:r>
              <a:rPr lang="lv-lv" sz="1700">
                <a:solidFill>
                  <a:schemeClr val="tx1"/>
                </a:solidFill>
                <a:latin typeface="+mn-lt"/>
              </a:rPr>
              <a:t>… </a:t>
            </a:r>
            <a:r>
              <a:rPr lang="lv-lv" sz="1700" b="1">
                <a:solidFill>
                  <a:schemeClr val="tx1"/>
                </a:solidFill>
                <a:latin typeface="+mn-lt"/>
              </a:rPr>
              <a:t>nolemj lietu</a:t>
            </a:r>
            <a:r>
              <a:rPr lang="lv-lv" sz="1700">
                <a:solidFill>
                  <a:schemeClr val="tx1"/>
                </a:solidFill>
                <a:latin typeface="+mn-lt"/>
              </a:rPr>
              <a:t> pret personu </a:t>
            </a:r>
            <a:r>
              <a:rPr lang="lv-lv" sz="1700" b="1">
                <a:solidFill>
                  <a:schemeClr val="tx1"/>
                </a:solidFill>
                <a:latin typeface="+mn-lt"/>
              </a:rPr>
              <a:t>izbeigt jebkura šāda iemesla dēļ</a:t>
            </a:r>
            <a:r>
              <a:rPr lang="lv-lv" sz="1700">
                <a:solidFill>
                  <a:schemeClr val="tx1"/>
                </a:solidFill>
                <a:latin typeface="+mn-lt"/>
              </a:rPr>
              <a:t>:</a:t>
            </a:r>
          </a:p>
          <a:p>
            <a:pPr marL="0" indent="0" rtl="0">
              <a:buNone/>
            </a:pPr>
            <a:r>
              <a:rPr lang="lv-lv" sz="1500">
                <a:solidFill>
                  <a:schemeClr val="tx1"/>
                </a:solidFill>
                <a:latin typeface="+mn-lt"/>
              </a:rPr>
              <a:t>(a) ... (g) …</a:t>
            </a:r>
            <a:r>
              <a:rPr lang="lv-lv" sz="1700">
                <a:solidFill>
                  <a:schemeClr val="tx1"/>
                </a:solidFill>
                <a:latin typeface="+mn-lt"/>
              </a:rPr>
              <a:t>”</a:t>
            </a:r>
          </a:p>
          <a:p>
            <a:pPr marL="0" indent="0" rtl="0">
              <a:buNone/>
            </a:pPr>
            <a:endParaRPr lang="en-US" sz="1700" dirty="0">
              <a:solidFill>
                <a:schemeClr val="tx1"/>
              </a:solidFill>
              <a:latin typeface="+mn-lt"/>
            </a:endParaRPr>
          </a:p>
          <a:p>
            <a:pPr marL="0" indent="0" rtl="0">
              <a:buNone/>
            </a:pPr>
            <a:r>
              <a:rPr lang="lv-lv" sz="1700">
                <a:solidFill>
                  <a:schemeClr val="tx1"/>
                </a:solidFill>
                <a:latin typeface="+mn-lt"/>
              </a:rPr>
              <a:t>81. apsvērums: “… Pamatojums lietas izbeigšanai ir izsmeļoši paredzēts šajā regulā.”</a:t>
            </a:r>
          </a:p>
          <a:p>
            <a:pPr marL="0" indent="0" rtl="0">
              <a:buNone/>
            </a:pPr>
            <a:endParaRPr lang="en-US" sz="1700" dirty="0">
              <a:solidFill>
                <a:schemeClr val="tx1"/>
              </a:solidFill>
              <a:latin typeface="+mn-lt"/>
            </a:endParaRPr>
          </a:p>
          <a:p>
            <a:pPr lvl="1" rtl="0">
              <a:buFont typeface="Wingdings" panose="05000000000000000000" pitchFamily="2" charset="2"/>
              <a:buChar char="Ø"/>
            </a:pPr>
            <a:r>
              <a:rPr lang="lv-lv" sz="1700" b="1">
                <a:solidFill>
                  <a:schemeClr val="tx1"/>
                </a:solidFill>
                <a:latin typeface="+mn-lt"/>
              </a:rPr>
              <a:t>ievērojot dalībvalsts tiesību aktus</a:t>
            </a:r>
            <a:r>
              <a:rPr lang="lv-lv" sz="1700">
                <a:solidFill>
                  <a:schemeClr val="tx1"/>
                </a:solidFill>
                <a:latin typeface="+mn-lt"/>
              </a:rPr>
              <a:t>: </a:t>
            </a:r>
            <a:br>
              <a:rPr lang="en-US" sz="1700" dirty="0">
                <a:solidFill>
                  <a:schemeClr val="tx1"/>
                </a:solidFill>
                <a:latin typeface="+mn-lt"/>
              </a:rPr>
            </a:br>
            <a:endParaRPr lang="en-US" sz="1700" dirty="0">
              <a:solidFill>
                <a:schemeClr val="tx1"/>
              </a:solidFill>
              <a:latin typeface="+mn-lt"/>
            </a:endParaRPr>
          </a:p>
          <a:p>
            <a:pPr lvl="1" rtl="0">
              <a:buFont typeface="Wingdings" panose="05000000000000000000" pitchFamily="2" charset="2"/>
              <a:buChar char="Ø"/>
            </a:pPr>
            <a:r>
              <a:rPr lang="lv-lv" sz="1700">
                <a:solidFill>
                  <a:schemeClr val="tx1"/>
                </a:solidFill>
                <a:latin typeface="+mn-lt"/>
              </a:rPr>
              <a:t>piemērojamie </a:t>
            </a:r>
            <a:r>
              <a:rPr lang="lv-lv" sz="1700" b="1">
                <a:solidFill>
                  <a:schemeClr val="tx1"/>
                </a:solidFill>
                <a:latin typeface="+mn-lt"/>
              </a:rPr>
              <a:t>īstenošanas noteikumi saskaņā ar tās dalībvalsts / jūsu dalībvalsts valsts kriminālprocesu, kurā atrodas EDP, kurš nodarbojas ar lietu?</a:t>
            </a:r>
          </a:p>
          <a:p>
            <a:pPr lvl="1" rtl="0">
              <a:buFont typeface="Wingdings" panose="05000000000000000000" pitchFamily="2" charset="2"/>
              <a:buChar char="Ø"/>
            </a:pPr>
            <a:endParaRPr lang="en-US" b="1" dirty="0">
              <a:solidFill>
                <a:prstClr val="black"/>
              </a:solidFill>
            </a:endParaRPr>
          </a:p>
        </p:txBody>
      </p:sp>
      <p:sp>
        <p:nvSpPr>
          <p:cNvPr id="5" name="Dia számának helye 4">
            <a:extLst>
              <a:ext uri="{FF2B5EF4-FFF2-40B4-BE49-F238E27FC236}">
                <a16:creationId xmlns:a16="http://schemas.microsoft.com/office/drawing/2014/main" id="{B1DBB795-BD22-435B-9751-5DE3EECD8C71}"/>
              </a:ext>
            </a:extLst>
          </p:cNvPr>
          <p:cNvSpPr>
            <a:spLocks noGrp="1"/>
          </p:cNvSpPr>
          <p:nvPr>
            <p:ph type="sldNum" sz="quarter" idx="12"/>
          </p:nvPr>
        </p:nvSpPr>
        <p:spPr/>
        <p:txBody>
          <a:bodyPr rtlCol="0"/>
          <a:lstStyle/>
          <a:p>
            <a:pPr rtl="0"/>
            <a:fld id="{6113E31D-E2AB-40D1-8B51-AFA5AFEF393A}" type="slidenum">
              <a:rPr lang="en-US" smtClean="0"/>
              <a:t>9</a:t>
            </a:fld>
            <a:endParaRPr lang="en-US" dirty="0"/>
          </a:p>
        </p:txBody>
      </p:sp>
    </p:spTree>
    <p:extLst>
      <p:ext uri="{BB962C8B-B14F-4D97-AF65-F5344CB8AC3E}">
        <p14:creationId xmlns:p14="http://schemas.microsoft.com/office/powerpoint/2010/main" val="626163318"/>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0</TotalTime>
  <Words>3509</Words>
  <Application>Microsoft Office PowerPoint</Application>
  <PresentationFormat>Widescreen</PresentationFormat>
  <Paragraphs>227</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Trebuchet MS</vt:lpstr>
      <vt:lpstr>Wingdings</vt:lpstr>
      <vt:lpstr>Rückblick</vt:lpstr>
      <vt:lpstr>  </vt:lpstr>
      <vt:lpstr>Veidi, kā pabeigt izmeklēšanu</vt:lpstr>
      <vt:lpstr>PowerPoint Presentation</vt:lpstr>
      <vt:lpstr>36. pants — Lietas nodošana izskatīšanai valsts tiesās </vt:lpstr>
      <vt:lpstr>36. pants — Lietas nodošana izskatīšanai valsts tiesās </vt:lpstr>
      <vt:lpstr>36. pants — Lietas nodošana izskatīšanai valsts tiesās </vt:lpstr>
      <vt:lpstr>36. pants — Lietas nodošana izskatīšanai valsts tiesās </vt:lpstr>
      <vt:lpstr>39. pants — Lietas izbeigšana</vt:lpstr>
      <vt:lpstr>39. pants — Lietas izbeigšana</vt:lpstr>
      <vt:lpstr>39. pants — Lietas izbeigšana</vt:lpstr>
      <vt:lpstr>40. pants — Vienkāršotas kriminālvajāšanas procedūras</vt:lpstr>
      <vt:lpstr>40. pants — Vienkāršotas kriminālvajāšanas procedūras</vt:lpstr>
      <vt:lpstr>40. pants — Vienkāršotas kriminālvajāšanas procedūras</vt:lpstr>
      <vt:lpstr>34. pants — Kriminālprocesa nodošana un pārsūtīšana valsts iestādēm</vt:lpstr>
      <vt:lpstr>35. pants — Izmeklēšanas izbeigšana</vt:lpstr>
      <vt:lpstr>PowerPoint Presentation</vt:lpstr>
      <vt:lpstr>Saskaņā ar valsts tiesību aktiem  pieņemamie lēmumi</vt:lpstr>
      <vt:lpstr>Tiesvedība / tiesas posms</vt:lpstr>
      <vt:lpstr>Paldies par  jūsu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Paula Ivanovaite</cp:lastModifiedBy>
  <cp:revision>51</cp:revision>
  <cp:lastPrinted>2016-10-12T07:25:39Z</cp:lastPrinted>
  <dcterms:created xsi:type="dcterms:W3CDTF">2020-09-29T09:53:56Z</dcterms:created>
  <dcterms:modified xsi:type="dcterms:W3CDTF">2022-02-21T14:00:26Z</dcterms:modified>
</cp:coreProperties>
</file>